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85" r:id="rId2"/>
    <p:sldId id="367" r:id="rId3"/>
    <p:sldId id="322" r:id="rId4"/>
    <p:sldId id="366" r:id="rId5"/>
    <p:sldId id="323" r:id="rId6"/>
    <p:sldId id="307" r:id="rId7"/>
    <p:sldId id="326" r:id="rId8"/>
    <p:sldId id="390" r:id="rId9"/>
    <p:sldId id="354" r:id="rId10"/>
    <p:sldId id="301" r:id="rId11"/>
    <p:sldId id="369" r:id="rId12"/>
    <p:sldId id="332" r:id="rId13"/>
    <p:sldId id="423" r:id="rId14"/>
    <p:sldId id="398" r:id="rId15"/>
    <p:sldId id="364" r:id="rId16"/>
    <p:sldId id="402" r:id="rId17"/>
    <p:sldId id="411" r:id="rId18"/>
    <p:sldId id="408" r:id="rId19"/>
    <p:sldId id="401" r:id="rId20"/>
    <p:sldId id="392" r:id="rId21"/>
    <p:sldId id="363" r:id="rId22"/>
    <p:sldId id="424" r:id="rId23"/>
    <p:sldId id="370" r:id="rId24"/>
    <p:sldId id="353" r:id="rId25"/>
    <p:sldId id="311" r:id="rId26"/>
    <p:sldId id="305" r:id="rId27"/>
    <p:sldId id="396" r:id="rId28"/>
    <p:sldId id="395" r:id="rId29"/>
    <p:sldId id="382" r:id="rId30"/>
    <p:sldId id="355" r:id="rId31"/>
    <p:sldId id="383" r:id="rId32"/>
    <p:sldId id="342" r:id="rId33"/>
    <p:sldId id="343" r:id="rId34"/>
    <p:sldId id="344" r:id="rId35"/>
    <p:sldId id="346" r:id="rId36"/>
    <p:sldId id="288" r:id="rId37"/>
    <p:sldId id="345" r:id="rId38"/>
    <p:sldId id="289" r:id="rId39"/>
    <p:sldId id="404" r:id="rId40"/>
    <p:sldId id="400" r:id="rId41"/>
    <p:sldId id="397" r:id="rId42"/>
    <p:sldId id="373" r:id="rId43"/>
    <p:sldId id="399" r:id="rId44"/>
    <p:sldId id="374" r:id="rId45"/>
    <p:sldId id="375" r:id="rId46"/>
    <p:sldId id="403" r:id="rId47"/>
    <p:sldId id="376" r:id="rId48"/>
    <p:sldId id="290" r:id="rId49"/>
    <p:sldId id="291" r:id="rId50"/>
    <p:sldId id="379" r:id="rId51"/>
    <p:sldId id="393" r:id="rId52"/>
    <p:sldId id="377" r:id="rId53"/>
    <p:sldId id="378" r:id="rId54"/>
    <p:sldId id="295" r:id="rId55"/>
    <p:sldId id="352" r:id="rId56"/>
    <p:sldId id="350" r:id="rId57"/>
    <p:sldId id="419" r:id="rId58"/>
    <p:sldId id="417" r:id="rId59"/>
    <p:sldId id="412" r:id="rId60"/>
    <p:sldId id="351" r:id="rId61"/>
    <p:sldId id="420" r:id="rId62"/>
    <p:sldId id="422" r:id="rId63"/>
    <p:sldId id="421" r:id="rId64"/>
  </p:sldIdLst>
  <p:sldSz cx="9144000" cy="6858000" type="screen4x3"/>
  <p:notesSz cx="6858000" cy="9144000"/>
  <p:defaultTextStyle>
    <a:defPPr>
      <a:defRPr lang="en-CA"/>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66" autoAdjust="0"/>
    <p:restoredTop sz="83837" autoAdjust="0"/>
  </p:normalViewPr>
  <p:slideViewPr>
    <p:cSldViewPr>
      <p:cViewPr>
        <p:scale>
          <a:sx n="69" d="100"/>
          <a:sy n="69" d="100"/>
        </p:scale>
        <p:origin x="-2040" y="-55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7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CA"/>
          </a:p>
        </p:txBody>
      </p:sp>
      <p:sp>
        <p:nvSpPr>
          <p:cNvPr id="634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CA"/>
          </a:p>
        </p:txBody>
      </p:sp>
      <p:sp>
        <p:nvSpPr>
          <p:cNvPr id="624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34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noProof="0" smtClean="0"/>
              <a:t>Click to edit Master text styles</a:t>
            </a:r>
          </a:p>
          <a:p>
            <a:pPr lvl="1"/>
            <a:r>
              <a:rPr lang="en-CA" noProof="0" smtClean="0"/>
              <a:t>Second level</a:t>
            </a:r>
          </a:p>
          <a:p>
            <a:pPr lvl="2"/>
            <a:r>
              <a:rPr lang="en-CA" noProof="0" smtClean="0"/>
              <a:t>Third level</a:t>
            </a:r>
          </a:p>
          <a:p>
            <a:pPr lvl="3"/>
            <a:r>
              <a:rPr lang="en-CA" noProof="0" smtClean="0"/>
              <a:t>Fourth level</a:t>
            </a:r>
          </a:p>
          <a:p>
            <a:pPr lvl="4"/>
            <a:r>
              <a:rPr lang="en-CA" noProof="0" smtClean="0"/>
              <a:t>Fifth level</a:t>
            </a:r>
          </a:p>
        </p:txBody>
      </p:sp>
      <p:sp>
        <p:nvSpPr>
          <p:cNvPr id="634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CA"/>
          </a:p>
        </p:txBody>
      </p:sp>
      <p:sp>
        <p:nvSpPr>
          <p:cNvPr id="634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E7567A91-D4FA-4399-BAA6-C5264EA7EB04}" type="slidenum">
              <a:rPr lang="en-CA"/>
              <a:pPr>
                <a:defRPr/>
              </a:pPr>
              <a:t>‹#›</a:t>
            </a:fld>
            <a:endParaRPr lang="en-CA"/>
          </a:p>
        </p:txBody>
      </p:sp>
    </p:spTree>
    <p:extLst>
      <p:ext uri="{BB962C8B-B14F-4D97-AF65-F5344CB8AC3E}">
        <p14:creationId xmlns:p14="http://schemas.microsoft.com/office/powerpoint/2010/main" val="8347883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en.wikipedia.org/wiki/Tunna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E162EB5-07DD-4041-A508-9582134742DF}" type="slidenum">
              <a:rPr lang="en-CA" altLang="en-US" smtClean="0"/>
              <a:pPr eaLnBrk="1" hangingPunct="1"/>
              <a:t>1</a:t>
            </a:fld>
            <a:endParaRPr lang="en-CA" alt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en-US" sz="1000" smtClean="0"/>
          </a:p>
          <a:p>
            <a:pPr eaLnBrk="1" hangingPunct="1"/>
            <a:r>
              <a:rPr lang="en-CA" altLang="en-US" sz="1400" smtClean="0"/>
              <a:t>All photos from UN unless otherwise stated</a:t>
            </a:r>
          </a:p>
          <a:p>
            <a:pPr eaLnBrk="1" hangingPunct="1"/>
            <a:endParaRPr lang="en-US" altLang="en-US" sz="1000" smtClean="0"/>
          </a:p>
          <a:p>
            <a:pPr eaLnBrk="1" hangingPunct="1"/>
            <a:r>
              <a:rPr lang="en-US" altLang="en-US" sz="1000" smtClean="0"/>
              <a:t>Libya: “UN first No Fly Zone”; NATO in Libya</a:t>
            </a:r>
          </a:p>
          <a:p>
            <a:pPr eaLnBrk="1" hangingPunct="1"/>
            <a:r>
              <a:rPr lang="en-US" altLang="en-US" sz="1000" smtClean="0"/>
              <a:t>Kinetic Air Power </a:t>
            </a:r>
          </a:p>
          <a:p>
            <a:pPr eaLnBrk="1" hangingPunct="1"/>
            <a:r>
              <a:rPr lang="en-US" altLang="en-US" sz="1000" smtClean="0"/>
              <a:t>Title originally proposed: “Air Attacks in Robust Peacekeeping: the UN Operation in the Congo 1960-64”</a:t>
            </a:r>
          </a:p>
          <a:p>
            <a:pPr eaLnBrk="1" hangingPunct="1"/>
            <a:r>
              <a:rPr lang="de-DE" altLang="en-US" sz="1000" smtClean="0"/>
              <a:t>A. Walter Dorn and R. Pauk</a:t>
            </a:r>
          </a:p>
          <a:p>
            <a:pPr eaLnBrk="1" hangingPunct="1"/>
            <a:r>
              <a:rPr lang="en-CA" altLang="en-US" sz="1000" smtClean="0"/>
              <a:t>Draft of 10 April 2011</a:t>
            </a:r>
          </a:p>
          <a:p>
            <a:pPr eaLnBrk="1" hangingPunct="1"/>
            <a:r>
              <a:rPr lang="en-CA" altLang="en-US" sz="1000" smtClean="0"/>
              <a:t>The United Nations Operation in the Congo (abbreviated ONUC for the French name: Opération des Nations Unies au Congo) was the largest, most complex, and expensive UN mission until the end of the Cold War. It also was the most robust, utilizing air power in an unprecedented and almost unrepeated fashion in UN peace operations. An enormous expansion of ONUC’s air power occurred less than a year after the mission’s inception in 1960 when the operational mandate increased dramatically. The UN mission was first subject to air attacks and then became a protagonist in a shooting war using a UN "air force" of its own. Aerial surveillance played a crucial role, and the UN also initiated air attacks against an opponent who possessed lethal aerial assets. What was the UN experience with air power in this early mission and what lessons can be learned from it?  The dangerous and forceful mission is worthy of a thorough review and exploration, drawing from newly-uncovered archival sources, especially as the United Nations considers the resort to air attacks in its current operations in the Congo and Ivory Coast. </a:t>
            </a:r>
            <a:endParaRPr lang="en-US" altLang="en-US" sz="1000" smtClean="0"/>
          </a:p>
          <a:p>
            <a:pPr eaLnBrk="1" hangingPunct="1"/>
            <a:r>
              <a:rPr lang="en-US" altLang="en-US" sz="1000" smtClean="0"/>
              <a:t> </a:t>
            </a:r>
            <a:endParaRPr lang="en-CA" altLang="en-US" sz="10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436CB41-588D-4183-9B86-5D9C86233F4A}" type="slidenum">
              <a:rPr lang="en-CA" altLang="en-US" smtClean="0"/>
              <a:pPr eaLnBrk="1" hangingPunct="1"/>
              <a:t>15</a:t>
            </a:fld>
            <a:endParaRPr lang="en-CA" alt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en-CA" altLang="en-US" b="1" smtClean="0"/>
              <a:t>Funeral Held in Leopoldville for Swedish Airmen </a:t>
            </a:r>
          </a:p>
          <a:p>
            <a:pPr eaLnBrk="1" hangingPunct="1"/>
            <a:r>
              <a:rPr lang="en-CA" altLang="en-US" smtClean="0"/>
              <a:t>A ceremonial military funeral was held in Leopoldville today for Warrant Officers Per Olov Gunnar Solvestad and Raoul C. Gosta Colmgren, two members of the ONUC Swedish contingent who died when a UN twin-engine transport plane was shot down on 20 September near Kamuza, in the Kabongo area.</a:t>
            </a:r>
            <a:br>
              <a:rPr lang="en-CA" altLang="en-US" smtClean="0"/>
            </a:br>
            <a:r>
              <a:rPr lang="en-CA" altLang="en-US" smtClean="0"/>
              <a:t/>
            </a:r>
            <a:br>
              <a:rPr lang="en-CA" altLang="en-US" smtClean="0"/>
            </a:br>
            <a:r>
              <a:rPr lang="en-CA" altLang="en-US" smtClean="0"/>
              <a:t>Seen here is the Nigerian Army Band which played the "Last Post". </a:t>
            </a:r>
          </a:p>
          <a:p>
            <a:pPr eaLnBrk="1" hangingPunct="1"/>
            <a:r>
              <a:rPr lang="en-CA" altLang="en-US" smtClean="0"/>
              <a:t>26 September 1962 </a:t>
            </a:r>
          </a:p>
          <a:p>
            <a:pPr eaLnBrk="1" hangingPunct="1"/>
            <a:r>
              <a:rPr lang="en-CA" altLang="en-US" smtClean="0"/>
              <a:t>Leopoldville, Republic of the Congo </a:t>
            </a:r>
          </a:p>
          <a:p>
            <a:pPr eaLnBrk="1" hangingPunct="1"/>
            <a:r>
              <a:rPr lang="en-CA" altLang="en-US" smtClean="0"/>
              <a:t>Photo # 184408</a:t>
            </a:r>
          </a:p>
          <a:p>
            <a:pPr eaLnBrk="1" hangingPunct="1"/>
            <a:endParaRPr lang="en-CA"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AA5BE37-64D1-4510-B05E-FEA10683F271}" type="slidenum">
              <a:rPr lang="en-CA" altLang="en-US" smtClean="0"/>
              <a:pPr eaLnBrk="1" hangingPunct="1"/>
              <a:t>16</a:t>
            </a:fld>
            <a:endParaRPr lang="en-CA" alt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r>
              <a:rPr lang="en-CA" altLang="en-US" smtClean="0"/>
              <a:t>“</a:t>
            </a:r>
            <a:r>
              <a:rPr lang="en-CA" altLang="en-US" sz="1000" smtClean="0"/>
              <a:t>Conor Cruise O'Brien (facing camera in jacket), being strafed during a press conference by Katanga's only aeroplane. 1961.</a:t>
            </a:r>
            <a:r>
              <a:rPr lang="en-CA" altLang="en-US" smtClean="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F58A766-78F2-47B1-BA8F-2ECB52C8114D}" type="slidenum">
              <a:rPr lang="en-CA" altLang="en-US" smtClean="0"/>
              <a:pPr eaLnBrk="1" hangingPunct="1"/>
              <a:t>19</a:t>
            </a:fld>
            <a:endParaRPr lang="en-CA" alt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en-CA" altLang="en-US" smtClean="0"/>
              <a:t>“Ian Berry AFRICA. Congo. Katanga. Elizabethville. An Irish UN soldier flees from the exploding ammunition after the dump blew up. 1961.Image Reference. LON71515 (BEI1961010W00046/23)” http://www.magnumphotos.com/image/LON71515.html</a:t>
            </a:r>
          </a:p>
          <a:p>
            <a:pPr eaLnBrk="1" hangingPunct="1"/>
            <a:endParaRPr lang="en-CA" altLang="en-US" smtClean="0"/>
          </a:p>
          <a:p>
            <a:pPr eaLnBrk="1" hangingPunct="1"/>
            <a:endParaRPr lang="en-CA"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C555A6E-DA30-41AA-B28C-A4221D38EC23}" type="slidenum">
              <a:rPr lang="en-CA" altLang="en-US" smtClean="0"/>
              <a:pPr eaLnBrk="1" hangingPunct="1"/>
              <a:t>21</a:t>
            </a:fld>
            <a:endParaRPr lang="en-CA" alt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r>
              <a:rPr lang="en-CA" altLang="en-US" b="1" smtClean="0"/>
              <a:t>Memorial Service for Italian Airmen Murdered in Congo </a:t>
            </a:r>
          </a:p>
          <a:p>
            <a:pPr eaLnBrk="1" hangingPunct="1"/>
            <a:r>
              <a:rPr lang="en-CA" altLang="en-US" smtClean="0"/>
              <a:t>Representatives of the United Nations, Italy and the Congo enter Leopoldville's Church of Notre Dame du Congo where a memorial service was held today for the 13 Italian airmen murdered in the Congo province of Kivu a week ago.</a:t>
            </a:r>
            <a:br>
              <a:rPr lang="en-CA" altLang="en-US" smtClean="0"/>
            </a:br>
            <a:r>
              <a:rPr lang="en-CA" altLang="en-US" smtClean="0"/>
              <a:t>In the foreground are (left to right) General Alessandro Cerruti, of the Italian Air Force; Dr. Sture Linner, Special Representative of the Secretary-General in the Congo; Congolese President, Joseph Kasavubu; and Italian Ambassador Pietro Franco. </a:t>
            </a:r>
          </a:p>
          <a:p>
            <a:pPr eaLnBrk="1" hangingPunct="1"/>
            <a:r>
              <a:rPr lang="en-CA" altLang="en-US" smtClean="0"/>
              <a:t>18 November 1961 </a:t>
            </a:r>
          </a:p>
          <a:p>
            <a:pPr eaLnBrk="1" hangingPunct="1"/>
            <a:r>
              <a:rPr lang="en-CA" altLang="en-US" smtClean="0"/>
              <a:t>Leopoldville, Republic of the Congo </a:t>
            </a:r>
          </a:p>
          <a:p>
            <a:pPr eaLnBrk="1" hangingPunct="1"/>
            <a:r>
              <a:rPr lang="en-CA" altLang="en-US" smtClean="0"/>
              <a:t>Photo # 213989 </a:t>
            </a:r>
          </a:p>
          <a:p>
            <a:pPr eaLnBrk="1" hangingPunct="1"/>
            <a:endParaRPr lang="en-CA" altLang="en-US" smtClean="0"/>
          </a:p>
          <a:p>
            <a:pPr eaLnBrk="1" hangingPunct="1"/>
            <a:endParaRPr lang="en-CA"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1538DC-06EE-4542-8DD0-E7D7F4E111A6}" type="slidenum">
              <a:rPr lang="en-CA" altLang="en-US" smtClean="0"/>
              <a:pPr eaLnBrk="1" hangingPunct="1"/>
              <a:t>22</a:t>
            </a:fld>
            <a:endParaRPr lang="en-CA" alt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r>
              <a:rPr lang="en-CA" altLang="en-US" b="1" dirty="0" smtClean="0"/>
              <a:t>UN Secretary-General Dies </a:t>
            </a:r>
          </a:p>
          <a:p>
            <a:pPr eaLnBrk="1" hangingPunct="1"/>
            <a:r>
              <a:rPr lang="en-CA" altLang="en-US" dirty="0" smtClean="0"/>
              <a:t>The flag of the United Nations is seen flying at half-mast following the confirmation of the death of UN Secretary-General Dag Hammarskjöld in an air crash in Africa. </a:t>
            </a:r>
          </a:p>
          <a:p>
            <a:pPr eaLnBrk="1" hangingPunct="1"/>
            <a:r>
              <a:rPr lang="en-CA" altLang="en-US" dirty="0" smtClean="0"/>
              <a:t>18 September 1961 </a:t>
            </a:r>
          </a:p>
          <a:p>
            <a:pPr eaLnBrk="1" hangingPunct="1"/>
            <a:r>
              <a:rPr lang="en-CA" altLang="en-US" dirty="0" smtClean="0"/>
              <a:t>United Nations, New York </a:t>
            </a:r>
          </a:p>
          <a:p>
            <a:pPr eaLnBrk="1" hangingPunct="1"/>
            <a:r>
              <a:rPr lang="en-CA" altLang="en-US" dirty="0" smtClean="0"/>
              <a:t>Photo # 99389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BA874DA-E785-457F-87F4-D5A61D622108}" type="slidenum">
              <a:rPr lang="en-CA" altLang="en-US" smtClean="0"/>
              <a:pPr eaLnBrk="1" hangingPunct="1"/>
              <a:t>24</a:t>
            </a:fld>
            <a:endParaRPr lang="en-CA" alt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r>
              <a:rPr lang="en-CA" altLang="en-US" b="1" smtClean="0"/>
              <a:t>Security Council Continues Debate on Situation in the Congo </a:t>
            </a:r>
          </a:p>
          <a:p>
            <a:pPr eaLnBrk="1" hangingPunct="1"/>
            <a:r>
              <a:rPr lang="en-CA" altLang="en-US" smtClean="0"/>
              <a:t>The Security Council met today to continue the debate on the situation in the Republic of the Congo.</a:t>
            </a:r>
            <a:br>
              <a:rPr lang="en-CA" altLang="en-US" smtClean="0"/>
            </a:br>
            <a:r>
              <a:rPr lang="en-CA" altLang="en-US" smtClean="0"/>
              <a:t>U Thant (fourth from right), Acting Secretary-General of the UN, addresses the meeting. To his left is Mr. Valerian A. Zorin (USSR), President of the Security Council. </a:t>
            </a:r>
          </a:p>
          <a:p>
            <a:pPr eaLnBrk="1" hangingPunct="1"/>
            <a:r>
              <a:rPr lang="en-CA" altLang="en-US" smtClean="0"/>
              <a:t>24 November 1961 </a:t>
            </a:r>
          </a:p>
          <a:p>
            <a:pPr eaLnBrk="1" hangingPunct="1"/>
            <a:r>
              <a:rPr lang="en-CA" altLang="en-US" smtClean="0"/>
              <a:t>United Nations, New York </a:t>
            </a:r>
          </a:p>
          <a:p>
            <a:pPr eaLnBrk="1" hangingPunct="1"/>
            <a:r>
              <a:rPr lang="en-CA" altLang="en-US" smtClean="0"/>
              <a:t>Photo # 214006 </a:t>
            </a:r>
          </a:p>
          <a:p>
            <a:pPr eaLnBrk="1" hangingPunct="1"/>
            <a:endParaRPr lang="en-CA"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9DED0DC-3135-41D4-B93A-51FA29A3EAF7}" type="slidenum">
              <a:rPr lang="en-CA" altLang="en-US" smtClean="0"/>
              <a:pPr eaLnBrk="1" hangingPunct="1"/>
              <a:t>25</a:t>
            </a:fld>
            <a:endParaRPr lang="en-CA" alt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r>
              <a:rPr lang="en-CA" altLang="en-US" b="1" smtClean="0"/>
              <a:t>Ethiopian Sabre Jets Arrive in Congo for UN Duty </a:t>
            </a:r>
          </a:p>
          <a:p>
            <a:pPr eaLnBrk="1" hangingPunct="1"/>
            <a:r>
              <a:rPr lang="en-CA" altLang="en-US" smtClean="0"/>
              <a:t>Four Sabre jets of the Imperial Ethiopian Air Force Detachment in the Congo arrived at Leopoldville today for UN duty in the Congo. Commander of the UN Force, Lt. Gen. Sean McKeown (centre of group) chats with fellow-officers after a formal inspection of the Sabres (background) and their crews at Ndjili airport. From left to right are: Major Tarrekegn G.M., Ethiopian Liaison Officer with UNOC; Major-General Mangasha Iyassu, Senior Military Advisor to the Congolese Central Government and former deputy UN Force Commander; Lt. Gen. McKeown; Major-General Gabre-Leul Yacob, recently-appointed deputy UN Force Commander; and Major Assefa, Ethiopian Squadron Commander. </a:t>
            </a:r>
          </a:p>
          <a:p>
            <a:pPr eaLnBrk="1" hangingPunct="1"/>
            <a:r>
              <a:rPr lang="en-CA" altLang="en-US" smtClean="0"/>
              <a:t>03 October 1961 </a:t>
            </a:r>
          </a:p>
          <a:p>
            <a:pPr eaLnBrk="1" hangingPunct="1"/>
            <a:r>
              <a:rPr lang="en-CA" altLang="en-US" smtClean="0"/>
              <a:t>Leopoldville </a:t>
            </a:r>
          </a:p>
          <a:p>
            <a:pPr eaLnBrk="1" hangingPunct="1"/>
            <a:r>
              <a:rPr lang="en-CA" altLang="en-US" smtClean="0"/>
              <a:t>Photo # 167826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2756D13-2E64-4979-AC58-40DD403142D5}" type="slidenum">
              <a:rPr lang="en-CA" altLang="en-US" smtClean="0"/>
              <a:pPr eaLnBrk="1" hangingPunct="1"/>
              <a:t>26</a:t>
            </a:fld>
            <a:endParaRPr lang="en-CA" alt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r>
              <a:rPr lang="en-CA" altLang="en-US" b="1" smtClean="0"/>
              <a:t>Ethiopian Sabre Jets Arrive in Congo for UN Duty </a:t>
            </a:r>
          </a:p>
          <a:p>
            <a:pPr eaLnBrk="1" hangingPunct="1"/>
            <a:r>
              <a:rPr lang="en-CA" altLang="en-US" smtClean="0"/>
              <a:t>Four Sabre jets of the Imperial Ethiopian Air Force Detachment in the Congo arrived at Leopoldville today for UN duty in the Congo. </a:t>
            </a:r>
            <a:br>
              <a:rPr lang="en-CA" altLang="en-US" smtClean="0"/>
            </a:br>
            <a:r>
              <a:rPr lang="en-CA" altLang="en-US" smtClean="0"/>
              <a:t/>
            </a:r>
            <a:br>
              <a:rPr lang="en-CA" altLang="en-US" smtClean="0"/>
            </a:br>
            <a:r>
              <a:rPr lang="en-CA" altLang="en-US" smtClean="0"/>
              <a:t>A pilot climbs into the cockpit in readiness for an air display by the Sabres, following a formal inspection at Ndjili airport by the Commander of the UN Force in the Congo, Lt. Gen. Sean McKeown (seen here in the centre of the group, watching the pilot). Other officers with him are: (in foreground) Major-General Iyassu Mangasha, Senior Military Advisor to the Congolese Central Government and former deputy UN Force Commander (left) and Major Tarrekegn G.M., Ethiopian Liaison Officer with UNOC (right); and (in background) Major-General Yacob Gabre-Leul, recently-appointed deputy UN Force Commander (left) and Major Assefa, Ethiopian Squadron Commander (right). </a:t>
            </a:r>
          </a:p>
          <a:p>
            <a:pPr eaLnBrk="1" hangingPunct="1"/>
            <a:r>
              <a:rPr lang="en-CA" altLang="en-US" smtClean="0"/>
              <a:t>03 October 1961 </a:t>
            </a:r>
          </a:p>
          <a:p>
            <a:pPr eaLnBrk="1" hangingPunct="1"/>
            <a:r>
              <a:rPr lang="en-CA" altLang="en-US" smtClean="0"/>
              <a:t>Leopoldville </a:t>
            </a:r>
          </a:p>
          <a:p>
            <a:pPr eaLnBrk="1" hangingPunct="1"/>
            <a:r>
              <a:rPr lang="en-CA" altLang="en-US" smtClean="0"/>
              <a:t>Photo # 167827</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3524ACD-D352-4F1E-A9CE-DE24DDE0D03A}" type="slidenum">
              <a:rPr lang="en-CA" altLang="en-US" smtClean="0"/>
              <a:pPr eaLnBrk="1" hangingPunct="1"/>
              <a:t>27</a:t>
            </a:fld>
            <a:endParaRPr lang="en-CA" alt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r>
              <a:rPr lang="en-CA" altLang="en-US" b="1" smtClean="0"/>
              <a:t>United Nations Force in the Congo </a:t>
            </a:r>
          </a:p>
          <a:p>
            <a:pPr eaLnBrk="1" hangingPunct="1"/>
            <a:r>
              <a:rPr lang="en-CA" altLang="en-US" smtClean="0"/>
              <a:t>A partial view of the Luluabourg airport, showing some of the Swedish Saab J-29 jet planes which have just been placed at the disposition of the UN Force in the Congo (ONUC). Called "flying barrels", the jets are manned by members of the Swedish Air Force, numbering some 40 pilots and maintenance officers. </a:t>
            </a:r>
          </a:p>
          <a:p>
            <a:pPr eaLnBrk="1" hangingPunct="1"/>
            <a:r>
              <a:rPr lang="en-CA" altLang="en-US" smtClean="0"/>
              <a:t>27 October 1961 </a:t>
            </a:r>
          </a:p>
          <a:p>
            <a:pPr eaLnBrk="1" hangingPunct="1"/>
            <a:r>
              <a:rPr lang="en-CA" altLang="en-US" smtClean="0"/>
              <a:t>Luluabourg </a:t>
            </a:r>
          </a:p>
          <a:p>
            <a:pPr eaLnBrk="1" hangingPunct="1"/>
            <a:r>
              <a:rPr lang="en-CA" altLang="en-US" smtClean="0"/>
              <a:t>Photo # 72365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CEEA110-7A41-48D8-8474-4849AD784546}" type="slidenum">
              <a:rPr lang="en-CA" altLang="en-US" smtClean="0"/>
              <a:pPr eaLnBrk="1" hangingPunct="1"/>
              <a:t>28</a:t>
            </a:fld>
            <a:endParaRPr lang="en-CA" alt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CA" altLang="en-US" i="1" smtClean="0"/>
              <a:t>Not only the Swedish Army contributed to the UN forces in Congo. This wreck of a </a:t>
            </a:r>
            <a:r>
              <a:rPr lang="en-CA" altLang="en-US" i="1" smtClean="0">
                <a:hlinkClick r:id="rId3"/>
              </a:rPr>
              <a:t>Saab 29 fighter aircraft</a:t>
            </a:r>
            <a:r>
              <a:rPr lang="en-CA" altLang="en-US" i="1" smtClean="0"/>
              <a:t>, in Sweden often called Flygande tunnan ("The Flying Barrel"), was photographed in Congo by Svenn Willy Mikaelsen from Narvik, Norway. PHOTO:</a:t>
            </a:r>
            <a:endParaRPr lang="en-CA"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71264E7-F4F8-4382-BA8C-17C672DBD1E7}" type="slidenum">
              <a:rPr lang="en-CA" altLang="en-US" smtClean="0"/>
              <a:pPr eaLnBrk="1" hangingPunct="1"/>
              <a:t>3</a:t>
            </a:fld>
            <a:endParaRPr lang="en-CA" alt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lnSpc>
                <a:spcPct val="80000"/>
              </a:lnSpc>
            </a:pPr>
            <a:r>
              <a:rPr lang="en-US" altLang="en-US" sz="1000" u="sng" smtClean="0"/>
              <a:t>SC Resolutions on the Congo</a:t>
            </a:r>
          </a:p>
          <a:p>
            <a:pPr lvl="1" eaLnBrk="1" hangingPunct="1">
              <a:lnSpc>
                <a:spcPct val="80000"/>
              </a:lnSpc>
            </a:pPr>
            <a:r>
              <a:rPr lang="en-US" altLang="en-US" sz="1000" b="1" smtClean="0"/>
              <a:t>145</a:t>
            </a:r>
            <a:r>
              <a:rPr lang="en-US" altLang="en-US" sz="1000" smtClean="0"/>
              <a:t> (22 July 1960)</a:t>
            </a:r>
          </a:p>
          <a:p>
            <a:pPr lvl="2" eaLnBrk="1" hangingPunct="1">
              <a:lnSpc>
                <a:spcPct val="80000"/>
              </a:lnSpc>
              <a:buFontTx/>
              <a:buChar char="•"/>
            </a:pPr>
            <a:r>
              <a:rPr lang="en-US" altLang="en-US" sz="800" smtClean="0"/>
              <a:t>Belgium to implement speedy withdrawal</a:t>
            </a:r>
          </a:p>
          <a:p>
            <a:pPr lvl="2" eaLnBrk="1" hangingPunct="1">
              <a:lnSpc>
                <a:spcPct val="80000"/>
              </a:lnSpc>
              <a:buFontTx/>
              <a:buChar char="•"/>
            </a:pPr>
            <a:r>
              <a:rPr lang="en-US" altLang="en-US" sz="800" smtClean="0"/>
              <a:t>Other states to “refrain from any action that might undermine the territorial integrity and the political independence of the Congo”</a:t>
            </a:r>
          </a:p>
          <a:p>
            <a:pPr lvl="1" eaLnBrk="1" hangingPunct="1">
              <a:lnSpc>
                <a:spcPct val="80000"/>
              </a:lnSpc>
            </a:pPr>
            <a:r>
              <a:rPr lang="en-US" altLang="en-US" sz="1000" b="1" smtClean="0"/>
              <a:t>146</a:t>
            </a:r>
            <a:r>
              <a:rPr lang="en-US" altLang="en-US" sz="1000" smtClean="0"/>
              <a:t> (9 August 1960)</a:t>
            </a:r>
          </a:p>
          <a:p>
            <a:pPr lvl="2" eaLnBrk="1" hangingPunct="1">
              <a:lnSpc>
                <a:spcPct val="80000"/>
              </a:lnSpc>
              <a:buFontTx/>
              <a:buChar char="•"/>
            </a:pPr>
            <a:r>
              <a:rPr lang="en-US" altLang="en-US" sz="800" smtClean="0"/>
              <a:t>Belgium to remove troops from Katanga </a:t>
            </a:r>
          </a:p>
          <a:p>
            <a:pPr lvl="2" eaLnBrk="1" hangingPunct="1">
              <a:lnSpc>
                <a:spcPct val="80000"/>
              </a:lnSpc>
              <a:buFontTx/>
              <a:buChar char="•"/>
            </a:pPr>
            <a:r>
              <a:rPr lang="en-US" altLang="en-US" sz="800" smtClean="0"/>
              <a:t>ONUC given authority to enter the province</a:t>
            </a:r>
            <a:endParaRPr lang="en-US" altLang="en-US" sz="1000" b="1" smtClean="0"/>
          </a:p>
          <a:p>
            <a:pPr lvl="1" eaLnBrk="1" hangingPunct="1">
              <a:lnSpc>
                <a:spcPct val="80000"/>
              </a:lnSpc>
            </a:pPr>
            <a:r>
              <a:rPr lang="en-US" altLang="en-US" sz="1000" b="1" smtClean="0"/>
              <a:t>161</a:t>
            </a:r>
            <a:r>
              <a:rPr lang="en-US" altLang="en-US" sz="1000" smtClean="0"/>
              <a:t> (21 February 1961)</a:t>
            </a:r>
          </a:p>
          <a:p>
            <a:pPr lvl="2" eaLnBrk="1" hangingPunct="1">
              <a:lnSpc>
                <a:spcPct val="80000"/>
              </a:lnSpc>
              <a:buFontTx/>
              <a:buChar char="•"/>
            </a:pPr>
            <a:r>
              <a:rPr lang="en-US" altLang="en-US" sz="800" smtClean="0"/>
              <a:t>SC urges the ONUC to take all appropriate measures (chap VII?) to prevent the occurrence of civil war in the Congo</a:t>
            </a:r>
          </a:p>
          <a:p>
            <a:pPr lvl="2" eaLnBrk="1" hangingPunct="1">
              <a:lnSpc>
                <a:spcPct val="80000"/>
              </a:lnSpc>
              <a:buFontTx/>
              <a:buChar char="•"/>
            </a:pPr>
            <a:r>
              <a:rPr lang="en-US" altLang="en-US" sz="800" smtClean="0"/>
              <a:t>This resolution authorizes the use of force, if necessary, as the last resort </a:t>
            </a:r>
          </a:p>
          <a:p>
            <a:pPr lvl="1" eaLnBrk="1" hangingPunct="1">
              <a:lnSpc>
                <a:spcPct val="80000"/>
              </a:lnSpc>
            </a:pPr>
            <a:r>
              <a:rPr lang="en-US" altLang="en-US" sz="1000" b="1" smtClean="0"/>
              <a:t>169</a:t>
            </a:r>
            <a:r>
              <a:rPr lang="en-US" altLang="en-US" sz="1000" smtClean="0"/>
              <a:t> (24 November 1961)</a:t>
            </a:r>
          </a:p>
          <a:p>
            <a:pPr lvl="2" eaLnBrk="1" hangingPunct="1">
              <a:lnSpc>
                <a:spcPct val="80000"/>
              </a:lnSpc>
              <a:buFontTx/>
              <a:buChar char="•"/>
            </a:pPr>
            <a:r>
              <a:rPr lang="en-US" altLang="en-US" sz="800" smtClean="0"/>
              <a:t>Declares “full and firm support of the Central Government of the Congo” </a:t>
            </a:r>
          </a:p>
          <a:p>
            <a:pPr lvl="2" eaLnBrk="1" hangingPunct="1">
              <a:lnSpc>
                <a:spcPct val="80000"/>
              </a:lnSpc>
              <a:buFontTx/>
              <a:buChar char="•"/>
            </a:pPr>
            <a:r>
              <a:rPr lang="en-US" altLang="en-US" sz="800" smtClean="0"/>
              <a:t>all secessionist activities against RoC are contrary to SC decisions</a:t>
            </a:r>
          </a:p>
          <a:p>
            <a:pPr lvl="2" eaLnBrk="1" hangingPunct="1">
              <a:lnSpc>
                <a:spcPct val="80000"/>
              </a:lnSpc>
              <a:buFontTx/>
              <a:buChar char="•"/>
            </a:pPr>
            <a:r>
              <a:rPr lang="en-US" altLang="en-US" sz="900" smtClean="0"/>
              <a:t>ONUC expanded </a:t>
            </a:r>
          </a:p>
          <a:p>
            <a:pPr lvl="2" eaLnBrk="1" hangingPunct="1">
              <a:lnSpc>
                <a:spcPct val="80000"/>
              </a:lnSpc>
              <a:buFontTx/>
              <a:buChar char="•"/>
            </a:pPr>
            <a:r>
              <a:rPr lang="en-US" altLang="en-US" sz="900" smtClean="0"/>
              <a:t>UN expels Belgian and foreign personnel not under UN umbrella (military and political  advisors)</a:t>
            </a:r>
          </a:p>
          <a:p>
            <a:pPr lvl="2" eaLnBrk="1" hangingPunct="1">
              <a:lnSpc>
                <a:spcPct val="80000"/>
              </a:lnSpc>
              <a:buFontTx/>
              <a:buChar char="•"/>
            </a:pPr>
            <a:r>
              <a:rPr lang="en-US" altLang="en-US" sz="800" smtClean="0"/>
              <a:t> “all necessary measures to prevent the entry” of such elements</a:t>
            </a:r>
            <a:endParaRPr lang="en-CA" altLang="en-US" sz="800" smtClean="0"/>
          </a:p>
          <a:p>
            <a:pPr lvl="1" eaLnBrk="1" hangingPunct="1">
              <a:lnSpc>
                <a:spcPct val="80000"/>
              </a:lnSpc>
            </a:pPr>
            <a:r>
              <a:rPr lang="en-US" altLang="en-US" b="1" smtClean="0"/>
              <a:t>199</a:t>
            </a:r>
            <a:r>
              <a:rPr lang="en-US" altLang="en-US" smtClean="0"/>
              <a:t> (30 Dec 1964)</a:t>
            </a:r>
          </a:p>
          <a:p>
            <a:pPr lvl="2" eaLnBrk="1" hangingPunct="1">
              <a:lnSpc>
                <a:spcPct val="80000"/>
              </a:lnSpc>
              <a:buFontTx/>
              <a:buChar char="•"/>
            </a:pPr>
            <a:r>
              <a:rPr lang="en-US" altLang="en-US" sz="800" smtClean="0"/>
              <a:t>authorized withdrawal of ONUC from the Congo</a:t>
            </a:r>
          </a:p>
          <a:p>
            <a:pPr eaLnBrk="1" hangingPunct="1">
              <a:lnSpc>
                <a:spcPct val="80000"/>
              </a:lnSpc>
              <a:buFontTx/>
              <a:buChar char="•"/>
            </a:pPr>
            <a:endParaRPr lang="en-CA" altLang="en-US" sz="800" smtClean="0"/>
          </a:p>
          <a:p>
            <a:pPr eaLnBrk="1" hangingPunct="1">
              <a:lnSpc>
                <a:spcPct val="80000"/>
              </a:lnSpc>
            </a:pPr>
            <a:r>
              <a:rPr lang="en-CA" altLang="en-US" sz="800" smtClean="0"/>
              <a:t>Goals</a:t>
            </a:r>
          </a:p>
          <a:p>
            <a:pPr eaLnBrk="1" hangingPunct="1">
              <a:lnSpc>
                <a:spcPct val="80000"/>
              </a:lnSpc>
            </a:pPr>
            <a:r>
              <a:rPr lang="en-CA" altLang="en-US" sz="800" smtClean="0"/>
              <a:t>- UN </a:t>
            </a:r>
            <a:r>
              <a:rPr lang="en-CA" altLang="en-US" sz="800" i="1" smtClean="0"/>
              <a:t>in</a:t>
            </a:r>
            <a:r>
              <a:rPr lang="en-CA" altLang="en-US" sz="800" smtClean="0"/>
              <a:t> the Congo to keep the superpowers </a:t>
            </a:r>
            <a:r>
              <a:rPr lang="en-CA" altLang="en-US" sz="800" i="1" smtClean="0"/>
              <a:t>out</a:t>
            </a:r>
            <a:r>
              <a:rPr lang="en-CA" altLang="en-US" sz="800" smtClean="0"/>
              <a:t> of the Congo, boost Central government </a:t>
            </a:r>
            <a:r>
              <a:rPr lang="en-CA" altLang="en-US" sz="800" i="1" smtClean="0"/>
              <a:t>up</a:t>
            </a:r>
            <a:r>
              <a:rPr lang="en-CA" altLang="en-US" sz="800" smtClean="0"/>
              <a:t> and keep Katangan secession </a:t>
            </a:r>
            <a:r>
              <a:rPr lang="en-CA" altLang="en-US" sz="800" i="1" smtClean="0"/>
              <a:t>down</a:t>
            </a:r>
          </a:p>
          <a:p>
            <a:pPr eaLnBrk="1" hangingPunct="1">
              <a:lnSpc>
                <a:spcPct val="80000"/>
              </a:lnSpc>
              <a:buFontTx/>
              <a:buChar char="•"/>
            </a:pPr>
            <a:endParaRPr lang="en-CA" altLang="en-US" sz="800" smtClean="0"/>
          </a:p>
          <a:p>
            <a:pPr eaLnBrk="1" hangingPunct="1">
              <a:lnSpc>
                <a:spcPct val="80000"/>
              </a:lnSpc>
              <a:buFontTx/>
              <a:buChar char="•"/>
            </a:pPr>
            <a:endParaRPr lang="en-CA" altLang="en-US" sz="800" smtClean="0"/>
          </a:p>
          <a:p>
            <a:pPr eaLnBrk="1" hangingPunct="1">
              <a:lnSpc>
                <a:spcPct val="80000"/>
              </a:lnSpc>
            </a:pPr>
            <a:r>
              <a:rPr lang="en-CA" altLang="en-US" sz="900" smtClean="0"/>
              <a:t>Photo: Security Council Unanimously Recommends Admission of Sierra Leone to Membership in UN </a:t>
            </a:r>
          </a:p>
          <a:p>
            <a:pPr eaLnBrk="1" hangingPunct="1">
              <a:lnSpc>
                <a:spcPct val="80000"/>
              </a:lnSpc>
            </a:pPr>
            <a:r>
              <a:rPr lang="en-CA" altLang="en-US" sz="900" smtClean="0"/>
              <a:t>27 September 1961, United Nations, New York, Photo # 376828 </a:t>
            </a:r>
          </a:p>
          <a:p>
            <a:pPr eaLnBrk="1" hangingPunct="1">
              <a:lnSpc>
                <a:spcPct val="80000"/>
              </a:lnSpc>
            </a:pPr>
            <a:endParaRPr lang="en-CA" altLang="en-US" sz="900" smtClean="0"/>
          </a:p>
          <a:p>
            <a:pPr eaLnBrk="1" hangingPunct="1">
              <a:lnSpc>
                <a:spcPct val="80000"/>
              </a:lnSpc>
            </a:pPr>
            <a:r>
              <a:rPr lang="en-US" altLang="en-US" sz="800" smtClean="0"/>
              <a:t>“In an advisory opinion entitled Certain expenses of the United Nations (ICJ Reports, 1962, p. 151 ff.),the International Court of Justice voted 9 to 5 that ONUC was ‘not an enforcement action within the compass of Chapter VII of the (U.N.) Charter.’ The opinion stated that ‘it must lie within the power of the Security Council to police a situation even though it does not resort to enforcement action against a State.’ One of the five dissenting jurists noted in his opinion that U.N. planes bombed positions, used antiaircraft batteries, engaged its forces in offensive maneuvers, and used deadly force in doing so. He noted that this would qualify as a common-sense case of enforcement. Page 6GAO/NSIAD-97-34 United Nations</a:t>
            </a:r>
          </a:p>
          <a:p>
            <a:pPr eaLnBrk="1" hangingPunct="1">
              <a:lnSpc>
                <a:spcPct val="80000"/>
              </a:lnSpc>
            </a:pPr>
            <a:r>
              <a:rPr lang="en-CA" altLang="en-US" sz="800" smtClean="0"/>
              <a:t>http://www.tpub.com/content/cg1997/ns97034/ns970340008.htm</a:t>
            </a:r>
          </a:p>
          <a:p>
            <a:pPr eaLnBrk="1" hangingPunct="1">
              <a:lnSpc>
                <a:spcPct val="80000"/>
              </a:lnSpc>
            </a:pPr>
            <a:endParaRPr lang="en-CA" altLang="en-US" sz="80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F5DDABE-5726-4EAE-B7CC-58C052F3214F}" type="slidenum">
              <a:rPr lang="en-CA" altLang="en-US" smtClean="0"/>
              <a:pPr eaLnBrk="1" hangingPunct="1"/>
              <a:t>30</a:t>
            </a:fld>
            <a:endParaRPr lang="en-CA" alt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r>
              <a:rPr lang="en-CA" altLang="en-US" b="1" smtClean="0"/>
              <a:t>Indian Air Force Sends Bombers for UN Duty in the Congo </a:t>
            </a:r>
          </a:p>
          <a:p>
            <a:pPr eaLnBrk="1" hangingPunct="1"/>
            <a:r>
              <a:rPr lang="en-CA" altLang="en-US" smtClean="0"/>
              <a:t>Four Canberra bombers from the Indian Air Force arrived at Leopoldville today for United Nations duty in the Congo at the request of the UN. They were greeted at N'Djili airport by the Indian UN contingent commander in the Congo, Brigadier Sartaj Singh. The ONU markings (United Nations Organization), as seen on one of the jets here, were painted on before leaving India. </a:t>
            </a:r>
          </a:p>
          <a:p>
            <a:pPr eaLnBrk="1" hangingPunct="1"/>
            <a:r>
              <a:rPr lang="en-CA" altLang="en-US" smtClean="0"/>
              <a:t>10 October 1961 </a:t>
            </a:r>
          </a:p>
          <a:p>
            <a:pPr eaLnBrk="1" hangingPunct="1"/>
            <a:r>
              <a:rPr lang="en-CA" altLang="en-US" smtClean="0"/>
              <a:t>Leopoldville </a:t>
            </a:r>
          </a:p>
          <a:p>
            <a:pPr eaLnBrk="1" hangingPunct="1"/>
            <a:r>
              <a:rPr lang="en-CA" altLang="en-US" smtClean="0"/>
              <a:t>UN Photo # 71337</a:t>
            </a:r>
          </a:p>
          <a:p>
            <a:pPr eaLnBrk="1" hangingPunct="1"/>
            <a:endParaRPr lang="en-CA"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5868DD8-68D7-41BF-BB3C-B1354EC01B69}" type="slidenum">
              <a:rPr lang="en-CA" altLang="en-US" smtClean="0"/>
              <a:pPr eaLnBrk="1" hangingPunct="1"/>
              <a:t>36</a:t>
            </a:fld>
            <a:endParaRPr lang="en-CA"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r>
              <a:rPr lang="en-CA" altLang="en-US" smtClean="0"/>
              <a:t>UN Photo 72372</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F7ECB51-A8F4-4C4C-ABBF-A52307A0B558}" type="slidenum">
              <a:rPr lang="en-CA" altLang="en-US" smtClean="0"/>
              <a:pPr eaLnBrk="1" hangingPunct="1"/>
              <a:t>37</a:t>
            </a:fld>
            <a:endParaRPr lang="en-CA" alt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r>
              <a:rPr lang="en-CA" altLang="en-US" smtClean="0"/>
              <a:t>“a photograph that epitomises the nature of the United Nations effort in the Congo”</a:t>
            </a:r>
          </a:p>
          <a:p>
            <a:pPr eaLnBrk="1" hangingPunct="1"/>
            <a:r>
              <a:rPr lang="en-CA" altLang="en-US" smtClean="0"/>
              <a:t>www.bharat-rakshak.com/IAF/History/1960s/Congo01.html</a:t>
            </a:r>
          </a:p>
          <a:p>
            <a:pPr eaLnBrk="1" hangingPunct="1"/>
            <a:endParaRPr lang="en-CA"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C8C5DF4-61EE-430B-9606-5AAE5E10EE7C}" type="slidenum">
              <a:rPr lang="en-CA" altLang="en-US" smtClean="0"/>
              <a:pPr eaLnBrk="1" hangingPunct="1"/>
              <a:t>38</a:t>
            </a:fld>
            <a:endParaRPr lang="en-CA" alt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r>
              <a:rPr lang="en-CA" altLang="en-US" smtClean="0"/>
              <a:t>UN Photo 72379</a:t>
            </a:r>
          </a:p>
          <a:p>
            <a:pPr eaLnBrk="1" hangingPunct="1"/>
            <a:r>
              <a:rPr lang="en-US" altLang="en-US" smtClean="0"/>
              <a:t>Elisabethville airport are rockets for the United Nations Force in the Congo (ONUC) Saab jets. </a:t>
            </a:r>
          </a:p>
          <a:p>
            <a:pPr eaLnBrk="1" hangingPunct="1"/>
            <a:r>
              <a:rPr lang="en-US" altLang="en-US" smtClean="0"/>
              <a:t>03 January 1963 </a:t>
            </a:r>
            <a:endParaRPr lang="en-CA"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6694C92-2F2C-477A-BEF7-153BC281B96A}" type="slidenum">
              <a:rPr lang="en-CA" altLang="en-US" smtClean="0"/>
              <a:pPr eaLnBrk="1" hangingPunct="1"/>
              <a:t>39</a:t>
            </a:fld>
            <a:endParaRPr lang="en-CA" alt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r>
              <a:rPr lang="en-CA" altLang="en-US" b="1" smtClean="0"/>
              <a:t>The United Nations Force in the Congo, December 1961 </a:t>
            </a:r>
          </a:p>
          <a:p>
            <a:pPr eaLnBrk="1" hangingPunct="1"/>
            <a:r>
              <a:rPr lang="en-CA" altLang="en-US" smtClean="0"/>
              <a:t>A soldier of the U.N. force examines a "Fouga" fighter plane of the Katanga Air Force which was destroyed during the fighting which recently took place in the area. </a:t>
            </a:r>
          </a:p>
          <a:p>
            <a:pPr eaLnBrk="1" hangingPunct="1"/>
            <a:r>
              <a:rPr lang="en-CA" altLang="en-US" smtClean="0"/>
              <a:t>01 January 0001 </a:t>
            </a:r>
          </a:p>
          <a:p>
            <a:pPr eaLnBrk="1" hangingPunct="1"/>
            <a:r>
              <a:rPr lang="en-CA" altLang="en-US" smtClean="0"/>
              <a:t>Elizabethville, Congo </a:t>
            </a:r>
          </a:p>
          <a:p>
            <a:pPr eaLnBrk="1" hangingPunct="1"/>
            <a:r>
              <a:rPr lang="en-CA" altLang="en-US" smtClean="0"/>
              <a:t>Photo # 184390</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AC6A832-B342-489F-A018-03BE274EF7AA}" type="slidenum">
              <a:rPr lang="en-CA" altLang="en-US" smtClean="0"/>
              <a:pPr eaLnBrk="1" hangingPunct="1"/>
              <a:t>43</a:t>
            </a:fld>
            <a:endParaRPr lang="en-CA" alt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r>
              <a:rPr lang="en-CA" altLang="en-US" sz="1000" smtClean="0"/>
              <a:t>On Pres. Kennedy’s offer see http://history.state.gov/historicaldocuments/frus1961-63v20/d120</a:t>
            </a:r>
          </a:p>
          <a:p>
            <a:pPr eaLnBrk="1" hangingPunct="1"/>
            <a:r>
              <a:rPr lang="en-CA" altLang="en-US" sz="1000" u="sng" smtClean="0"/>
              <a:t>120. National Security Action Memorandum No. 97</a:t>
            </a:r>
            <a:r>
              <a:rPr lang="en-CA" altLang="en-US" sz="1000" u="sng" smtClean="0">
                <a:hlinkClick r:id="" action="ppaction://noaction"/>
              </a:rPr>
              <a:t>11.</a:t>
            </a:r>
            <a:r>
              <a:rPr lang="en-CA" altLang="en-US" sz="1000" u="sng" smtClean="0"/>
              <a:t> </a:t>
            </a:r>
          </a:p>
          <a:p>
            <a:pPr eaLnBrk="1" hangingPunct="1"/>
            <a:r>
              <a:rPr lang="en-CA" altLang="en-US" sz="1000" smtClean="0"/>
              <a:t>Washington, September 19, 1961.</a:t>
            </a:r>
          </a:p>
          <a:p>
            <a:pPr eaLnBrk="1" hangingPunct="1"/>
            <a:r>
              <a:rPr lang="en-CA" altLang="en-US" sz="1000" smtClean="0"/>
              <a:t>TO: The Secretary of State</a:t>
            </a:r>
          </a:p>
          <a:p>
            <a:pPr eaLnBrk="1" hangingPunct="1"/>
            <a:r>
              <a:rPr lang="en-CA" altLang="en-US" sz="1000" smtClean="0"/>
              <a:t>SUBJECT: Use of U.S. Fighter Aircraft in the Congo</a:t>
            </a:r>
          </a:p>
          <a:p>
            <a:pPr eaLnBrk="1" hangingPunct="1"/>
            <a:r>
              <a:rPr lang="en-CA" altLang="en-US" sz="1000" smtClean="0"/>
              <a:t>The President at 4 p.m. on September 19 authorized the dispatch of U.S. fighter aircraft with the necessary logistical support to the Congo, on a contingency basis. This authorization would become effective only if no fighter aircraft of other nations were made available to the United Nations,</a:t>
            </a:r>
            <a:r>
              <a:rPr lang="en-CA" altLang="en-US" sz="1000" smtClean="0">
                <a:hlinkClick r:id="" action="ppaction://noaction"/>
              </a:rPr>
              <a:t>22. Telegram 823 from USUN, September 19, reported that Bunche had stated that India was going to make jet aircraft available and that the United Nations had decided to request U.S. jet fighters only if it was unable to obtain them from India or Ethiopia. (Ibid., Central Files, 770G.00/9–1961)</a:t>
            </a:r>
            <a:r>
              <a:rPr lang="en-CA" altLang="en-US" sz="1000" smtClean="0"/>
              <a:t> and the President specifically directed that the mission of U.S. fighter aircraft would be to support and defend U.S. and U.N. transports or other U.N. forces that might come under air attack. There will be no effort to seek out and destroy Fouga Magister jets not attacking U.S. or U.N. forces without further authority from the President.</a:t>
            </a:r>
          </a:p>
          <a:p>
            <a:pPr eaLnBrk="1" hangingPunct="1"/>
            <a:r>
              <a:rPr lang="en-CA" altLang="en-US" sz="1000" smtClean="0"/>
              <a:t>In the President's view it is of high importance that U.S. fighter aircraft be understood to intervene only in defense of beleaguered U.N. forces. He is not prepared to authorize their use at this time in offensive activities against Katangan forces.</a:t>
            </a:r>
          </a:p>
          <a:p>
            <a:pPr eaLnBrk="1" hangingPunct="1"/>
            <a:r>
              <a:rPr lang="en-CA" altLang="en-US" sz="1000" smtClean="0"/>
              <a:t>McGeorge Bundy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FFBB01F-2212-41E0-AEB0-47BDC8700CD4}" type="slidenum">
              <a:rPr lang="en-CA" altLang="en-US" smtClean="0"/>
              <a:pPr eaLnBrk="1" hangingPunct="1"/>
              <a:t>48</a:t>
            </a:fld>
            <a:endParaRPr lang="en-CA" alt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r>
              <a:rPr lang="en-CA" altLang="en-US" smtClean="0"/>
              <a:t>UN Photo 167830</a:t>
            </a:r>
          </a:p>
          <a:p>
            <a:pPr eaLnBrk="1" hangingPunct="1"/>
            <a:r>
              <a:rPr lang="en-US" altLang="en-US" smtClean="0"/>
              <a:t>Activities in the Province of Katanga </a:t>
            </a:r>
          </a:p>
          <a:p>
            <a:pPr eaLnBrk="1" hangingPunct="1"/>
            <a:r>
              <a:rPr lang="en-US" altLang="en-US" smtClean="0"/>
              <a:t>Several months after the end of the hostilities between ONUC (UN Operation in the Congo) troops and Katangese soldiers, the remnants of a destroyed Harvard plane is one of the few leftovers, which remind us of the fighting. This and other planes which belonged to the Katangese air force here at Kolwezi, were destroyed on the ground by Swedish jetfighters on 30 December 1962. The Swedish SAAB-built planes formed part of the United Nations Air Force and they were flown by Swedish crews. </a:t>
            </a:r>
          </a:p>
          <a:p>
            <a:pPr eaLnBrk="1" hangingPunct="1"/>
            <a:r>
              <a:rPr lang="en-US" altLang="en-US" smtClean="0"/>
              <a:t>01 March 1963 </a:t>
            </a:r>
          </a:p>
          <a:p>
            <a:pPr eaLnBrk="1" hangingPunct="1"/>
            <a:r>
              <a:rPr lang="en-US" altLang="en-US" smtClean="0"/>
              <a:t>Katanga </a:t>
            </a:r>
          </a:p>
          <a:p>
            <a:pPr eaLnBrk="1" hangingPunct="1"/>
            <a:r>
              <a:rPr lang="en-US" altLang="en-US" smtClean="0"/>
              <a:t>Photo # 167830</a:t>
            </a:r>
            <a:endParaRPr lang="en-CA"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7F1C3F9-D419-416C-8FB8-4409580D1D05}" type="slidenum">
              <a:rPr lang="en-CA" altLang="en-US" smtClean="0"/>
              <a:pPr eaLnBrk="1" hangingPunct="1"/>
              <a:t>49</a:t>
            </a:fld>
            <a:endParaRPr lang="en-CA" alt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r>
              <a:rPr lang="en-CA" altLang="en-US" dirty="0" smtClean="0"/>
              <a:t>Photo # 167829</a:t>
            </a:r>
          </a:p>
          <a:p>
            <a:pPr eaLnBrk="1" hangingPunct="1"/>
            <a:r>
              <a:rPr lang="en-CA" altLang="en-US" dirty="0" smtClean="0"/>
              <a:t>At </a:t>
            </a:r>
            <a:r>
              <a:rPr lang="en-CA" altLang="en-US" dirty="0" err="1" smtClean="0"/>
              <a:t>Kolwesi</a:t>
            </a:r>
            <a:r>
              <a:rPr lang="en-CA" altLang="en-US" dirty="0" smtClean="0"/>
              <a:t> airport a destroyed </a:t>
            </a:r>
            <a:r>
              <a:rPr lang="en-CA" altLang="en-US" dirty="0" err="1" smtClean="0"/>
              <a:t>Vampare</a:t>
            </a:r>
            <a:r>
              <a:rPr lang="en-CA" altLang="en-US" dirty="0" smtClean="0"/>
              <a:t> [sic] aircraft reminds of the fighting some months ago, between ONUC (UN Operation in the Congo) troops and Katangese troops. This plane was destroyed on the ground by Swedish Fighter Planes which formed part of the United Nations Air Force during the hostilities. </a:t>
            </a:r>
          </a:p>
          <a:p>
            <a:pPr eaLnBrk="1" hangingPunct="1"/>
            <a:r>
              <a:rPr lang="en-CA" altLang="en-US" dirty="0" smtClean="0"/>
              <a:t>01 March 1963 </a:t>
            </a:r>
          </a:p>
          <a:p>
            <a:pPr eaLnBrk="1" hangingPunct="1"/>
            <a:r>
              <a:rPr lang="en-CA" altLang="en-US" dirty="0" smtClean="0"/>
              <a:t>Katanga </a:t>
            </a:r>
          </a:p>
          <a:p>
            <a:pPr eaLnBrk="1" hangingPunct="1"/>
            <a:r>
              <a:rPr lang="en-CA" altLang="en-US" dirty="0" smtClean="0"/>
              <a:t>Source: http://www.unmultimedia.org/photo/detail.jsp?auto=1&amp;id=167/167829&amp;key=6&amp;query=organization:ONUC%20AND%20category:"Field%20coverage"</a:t>
            </a:r>
          </a:p>
          <a:p>
            <a:pPr eaLnBrk="1" hangingPunct="1"/>
            <a:endParaRPr lang="en-CA" alt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5CA6902-E0AF-4355-A418-96EFAAD8E62B}" type="slidenum">
              <a:rPr lang="en-CA" altLang="en-US" smtClean="0"/>
              <a:pPr eaLnBrk="1" hangingPunct="1"/>
              <a:t>50</a:t>
            </a:fld>
            <a:endParaRPr lang="en-CA" alt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r>
              <a:rPr lang="en-CA" altLang="en-US" smtClean="0"/>
              <a:t>“KA DFN was destroyed by UN jets at Kolwezi December the sixth 1961”</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AA8CDB7-69DF-4510-933D-0F180A81459C}" type="slidenum">
              <a:rPr lang="en-CA" altLang="en-US" smtClean="0"/>
              <a:pPr eaLnBrk="1" hangingPunct="1"/>
              <a:t>53</a:t>
            </a:fld>
            <a:endParaRPr lang="en-CA" alt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r>
              <a:rPr lang="en-CA" altLang="en-US" smtClean="0"/>
              <a:t>Timing is everything!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16CA9A-D79F-4365-BD3E-AD18FD2A742B}" type="slidenum">
              <a:rPr lang="en-CA" altLang="en-US" smtClean="0"/>
              <a:pPr eaLnBrk="1" hangingPunct="1"/>
              <a:t>4</a:t>
            </a:fld>
            <a:endParaRPr lang="en-CA" alt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7A261A1-F7B1-4726-BA6F-53EA96C63AF0}" type="slidenum">
              <a:rPr lang="en-CA" altLang="en-US" smtClean="0"/>
              <a:pPr eaLnBrk="1" hangingPunct="1"/>
              <a:t>60</a:t>
            </a:fld>
            <a:endParaRPr lang="en-CA" alt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r>
              <a:rPr lang="en-CA" altLang="en-US" b="1" smtClean="0"/>
              <a:t>UN Helicopter on Aerial Patrol </a:t>
            </a:r>
          </a:p>
          <a:p>
            <a:pPr eaLnBrk="1" hangingPunct="1"/>
            <a:r>
              <a:rPr lang="en-CA" altLang="en-US" smtClean="0"/>
              <a:t>An MI-24 helicopter of the United Nations Mission in Liberia (UNMIL) on aerial patrol in search of the illegal marijuana plantations. </a:t>
            </a:r>
          </a:p>
          <a:p>
            <a:pPr eaLnBrk="1" hangingPunct="1"/>
            <a:r>
              <a:rPr lang="en-CA" altLang="en-US" smtClean="0"/>
              <a:t>17 September 2008, Monrovia, Liberia (Photo # 200146)</a:t>
            </a:r>
          </a:p>
          <a:p>
            <a:pPr eaLnBrk="1" hangingPunct="1"/>
            <a:endParaRPr lang="en-CA"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UN “air force” in 1963, after Op Grand Slam, showing (at the </a:t>
            </a:r>
            <a:r>
              <a:rPr lang="en-US" dirty="0" err="1" smtClean="0"/>
              <a:t>bottome</a:t>
            </a:r>
            <a:r>
              <a:rPr lang="en-US" baseline="0" dirty="0" smtClean="0"/>
              <a:t> the IIAF Sabre aircraft (Imperial Iranian Air Force) that had arrived. </a:t>
            </a:r>
            <a:endParaRPr lang="en-US" dirty="0"/>
          </a:p>
        </p:txBody>
      </p:sp>
      <p:sp>
        <p:nvSpPr>
          <p:cNvPr id="4" name="Slide Number Placeholder 3"/>
          <p:cNvSpPr>
            <a:spLocks noGrp="1"/>
          </p:cNvSpPr>
          <p:nvPr>
            <p:ph type="sldNum" sz="quarter" idx="10"/>
          </p:nvPr>
        </p:nvSpPr>
        <p:spPr/>
        <p:txBody>
          <a:bodyPr/>
          <a:lstStyle/>
          <a:p>
            <a:pPr>
              <a:defRPr/>
            </a:pPr>
            <a:fld id="{E7567A91-D4FA-4399-BAA6-C5264EA7EB04}" type="slidenum">
              <a:rPr lang="en-CA" smtClean="0"/>
              <a:pPr>
                <a:defRPr/>
              </a:pPr>
              <a:t>63</a:t>
            </a:fld>
            <a:endParaRPr lang="en-CA"/>
          </a:p>
        </p:txBody>
      </p:sp>
    </p:spTree>
    <p:extLst>
      <p:ext uri="{BB962C8B-B14F-4D97-AF65-F5344CB8AC3E}">
        <p14:creationId xmlns:p14="http://schemas.microsoft.com/office/powerpoint/2010/main" val="1504281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74A3BF9-C3CF-428D-AAA9-3F7B137DA446}" type="slidenum">
              <a:rPr lang="en-CA" altLang="en-US" smtClean="0"/>
              <a:pPr eaLnBrk="1" hangingPunct="1"/>
              <a:t>5</a:t>
            </a:fld>
            <a:endParaRPr lang="en-CA" alt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r>
              <a:rPr lang="en-CA" altLang="en-US" b="1" dirty="0" smtClean="0"/>
              <a:t>UN Force in the Congo - </a:t>
            </a:r>
            <a:r>
              <a:rPr lang="en-CA" altLang="en-US" dirty="0" smtClean="0"/>
              <a:t>Following the Security Council resolution of 14 July 1960 authorizing UN military assistance to the Republic of the Congo, soldiers from a number of nations have been sent to help restore order and calm in the country. </a:t>
            </a:r>
            <a:r>
              <a:rPr lang="en-CA" altLang="en-US" smtClean="0"/>
              <a:t>One of the countries to send contingents to help make up the new UN Force was Ethiopia. </a:t>
            </a:r>
            <a:br>
              <a:rPr lang="en-CA" altLang="en-US" smtClean="0"/>
            </a:br>
            <a:r>
              <a:rPr lang="en-CA" altLang="en-US" dirty="0" smtClean="0"/>
              <a:t>Before the departure of Ethiopian troops for the Congo, Emperor Haile Selassie I is greeting United States air force pilots. The U.S. is one of the countries helping to airlift troops to the Congo. </a:t>
            </a:r>
          </a:p>
          <a:p>
            <a:pPr eaLnBrk="1" hangingPunct="1"/>
            <a:r>
              <a:rPr lang="en-CA" altLang="en-US" dirty="0" smtClean="0"/>
              <a:t>25 July 1960 </a:t>
            </a:r>
          </a:p>
          <a:p>
            <a:pPr eaLnBrk="1" hangingPunct="1"/>
            <a:r>
              <a:rPr lang="en-CA" altLang="en-US" dirty="0" err="1" smtClean="0"/>
              <a:t>Debre</a:t>
            </a:r>
            <a:r>
              <a:rPr lang="en-CA" altLang="en-US" dirty="0" smtClean="0"/>
              <a:t> </a:t>
            </a:r>
            <a:r>
              <a:rPr lang="en-CA" altLang="en-US" dirty="0" err="1" smtClean="0"/>
              <a:t>Zeit</a:t>
            </a:r>
            <a:r>
              <a:rPr lang="en-CA" altLang="en-US" dirty="0" smtClean="0"/>
              <a:t>, Ethiopia </a:t>
            </a:r>
          </a:p>
          <a:p>
            <a:pPr eaLnBrk="1" hangingPunct="1"/>
            <a:r>
              <a:rPr lang="en-CA" altLang="en-US" dirty="0" smtClean="0"/>
              <a:t>Photo # 183490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0F34B3F-98B1-4843-A831-D436A680E4E0}" type="slidenum">
              <a:rPr lang="en-CA" altLang="en-US" smtClean="0"/>
              <a:pPr eaLnBrk="1" hangingPunct="1"/>
              <a:t>6</a:t>
            </a:fld>
            <a:endParaRPr lang="en-CA" alt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r>
              <a:rPr lang="en-CA" altLang="en-US" b="1" smtClean="0"/>
              <a:t>At ONUC and UNEF Staging Area in Pisa (Italy) </a:t>
            </a:r>
          </a:p>
          <a:p>
            <a:pPr eaLnBrk="1" hangingPunct="1"/>
            <a:r>
              <a:rPr lang="en-CA" altLang="en-US" smtClean="0"/>
              <a:t>"North Star" aircrafts of the Royal Canadian Air Force which are now in service for ONUC are seen here on a runway at the local staging area maintained by the UN to handle the constant flow of cargo and traffic, as well as personnel, connected with the operations of ONUC and UNEF. </a:t>
            </a:r>
          </a:p>
          <a:p>
            <a:pPr eaLnBrk="1" hangingPunct="1"/>
            <a:r>
              <a:rPr lang="en-CA" altLang="en-US" smtClean="0"/>
              <a:t>04 January 1962 </a:t>
            </a:r>
          </a:p>
          <a:p>
            <a:pPr eaLnBrk="1" hangingPunct="1"/>
            <a:r>
              <a:rPr lang="en-CA" altLang="en-US" smtClean="0"/>
              <a:t>Pisa, Italy </a:t>
            </a:r>
          </a:p>
          <a:p>
            <a:pPr eaLnBrk="1" hangingPunct="1"/>
            <a:r>
              <a:rPr lang="en-CA" altLang="en-US" smtClean="0"/>
              <a:t>Photo # 72369</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907E62D-1CEF-4A42-90D4-A71FDBFFF687}" type="slidenum">
              <a:rPr lang="en-CA" altLang="en-US" smtClean="0"/>
              <a:pPr eaLnBrk="1" hangingPunct="1"/>
              <a:t>7</a:t>
            </a:fld>
            <a:endParaRPr lang="en-CA" alt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r>
              <a:rPr lang="en-CA" altLang="en-US" sz="1000" b="1" smtClean="0"/>
              <a:t>United Nations Assistance in the Congo </a:t>
            </a:r>
          </a:p>
          <a:p>
            <a:pPr eaLnBrk="1" hangingPunct="1"/>
            <a:r>
              <a:rPr lang="en-CA" altLang="en-US" sz="1000" smtClean="0"/>
              <a:t>Some 11,500 soldiers from nine countries are now on duty with the UN Force in the Republic of the Congo, helping to restore order and calm in the country. Assistance also includes technical and medical personnel, air transport, food, heavy materials and various supplies.</a:t>
            </a:r>
            <a:br>
              <a:rPr lang="en-CA" altLang="en-US" sz="1000" smtClean="0"/>
            </a:br>
            <a:r>
              <a:rPr lang="en-CA" altLang="en-US" sz="1000" smtClean="0"/>
              <a:t/>
            </a:r>
            <a:br>
              <a:rPr lang="en-CA" altLang="en-US" sz="1000" smtClean="0"/>
            </a:br>
            <a:r>
              <a:rPr lang="en-CA" altLang="en-US" sz="1000" smtClean="0"/>
              <a:t>Food packages are seen here after being unloaded at the airport. </a:t>
            </a:r>
          </a:p>
          <a:p>
            <a:pPr eaLnBrk="1" hangingPunct="1"/>
            <a:r>
              <a:rPr lang="en-CA" altLang="en-US" sz="1000" smtClean="0"/>
              <a:t>10 August 1960 </a:t>
            </a:r>
          </a:p>
          <a:p>
            <a:pPr eaLnBrk="1" hangingPunct="1"/>
            <a:r>
              <a:rPr lang="en-CA" altLang="en-US" sz="1000" smtClean="0"/>
              <a:t>Luluabourg </a:t>
            </a:r>
          </a:p>
          <a:p>
            <a:pPr eaLnBrk="1" hangingPunct="1"/>
            <a:r>
              <a:rPr lang="en-CA" altLang="en-US" sz="1000" smtClean="0"/>
              <a:t>Photo # 71330</a:t>
            </a:r>
          </a:p>
          <a:p>
            <a:pPr eaLnBrk="1" hangingPunct="1"/>
            <a:endParaRPr lang="en-CA" altLang="en-US" sz="10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840939-963A-4EB3-A643-1603CCFE9238}" type="slidenum">
              <a:rPr lang="en-CA" altLang="en-US" smtClean="0"/>
              <a:pPr eaLnBrk="1" hangingPunct="1"/>
              <a:t>9</a:t>
            </a:fld>
            <a:endParaRPr lang="en-CA" alt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r>
              <a:rPr lang="en-CA" altLang="en-US" b="1" smtClean="0"/>
              <a:t>Medical Help for the Congo </a:t>
            </a:r>
          </a:p>
          <a:p>
            <a:pPr eaLnBrk="1" hangingPunct="1"/>
            <a:r>
              <a:rPr lang="en-CA" altLang="en-US" smtClean="0"/>
              <a:t>Some thirty-three medical teams from 22 countries, with a total of 157 doctors, nurses and technicians, are at work in the Congo under the United Nations civilian operation. Among the teams are three from Denmark. </a:t>
            </a:r>
            <a:br>
              <a:rPr lang="en-CA" altLang="en-US" smtClean="0"/>
            </a:br>
            <a:r>
              <a:rPr lang="en-CA" altLang="en-US" smtClean="0"/>
              <a:t>Two members of a Danish team are seen arriving with a patient (centre) brought from a nearby village for medical care at the Matadi hospital. The youngster was flown in by helicopter. October 1960. </a:t>
            </a:r>
          </a:p>
          <a:p>
            <a:pPr eaLnBrk="1" hangingPunct="1"/>
            <a:r>
              <a:rPr lang="en-CA" altLang="en-US" smtClean="0"/>
              <a:t>01 October 1960, Matadi, Congo (Photo # 189903)</a:t>
            </a:r>
          </a:p>
          <a:p>
            <a:pPr eaLnBrk="1" hangingPunct="1"/>
            <a:endParaRPr lang="en-CA"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7F621B1-4FA3-4326-8A6C-DAB58F76060D}" type="slidenum">
              <a:rPr lang="en-CA" altLang="en-US" smtClean="0"/>
              <a:pPr eaLnBrk="1" hangingPunct="1"/>
              <a:t>10</a:t>
            </a:fld>
            <a:endParaRPr lang="en-CA" alt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r>
              <a:rPr lang="en-CA" altLang="en-US" b="1" smtClean="0"/>
              <a:t>United Nations Force in the Congo </a:t>
            </a:r>
          </a:p>
          <a:p>
            <a:pPr eaLnBrk="1" hangingPunct="1"/>
            <a:r>
              <a:rPr lang="en-CA" altLang="en-US" smtClean="0"/>
              <a:t>Following the Security Council resolution of 14 July 1960 authorizing UN military assistance to the Republic of the Congo, some 11,500 soldiers from nine countries are now on duty helping to restore order and calm in the country. The Secretary-General sent his Personal Representative in the Congo, Ralph J. Bunche, to Elisabethville today for talks prior to the arrival of UN troops in the Katanga Province. </a:t>
            </a:r>
            <a:br>
              <a:rPr lang="en-CA" altLang="en-US" smtClean="0"/>
            </a:br>
            <a:r>
              <a:rPr lang="en-CA" altLang="en-US" smtClean="0"/>
              <a:t/>
            </a:r>
            <a:br>
              <a:rPr lang="en-CA" altLang="en-US" smtClean="0"/>
            </a:br>
            <a:r>
              <a:rPr lang="en-CA" altLang="en-US" smtClean="0"/>
              <a:t>The UN plane with technicians aboard was refused permission to land except for refueling. Ralph J. Bunche is seen here (front row, left) at the airport talking with Mr. [Godefroid] Monongo, Minister of the Interior of Katanga Province, prior to returning to Leopoldville, with the technicians. </a:t>
            </a:r>
          </a:p>
          <a:p>
            <a:pPr eaLnBrk="1" hangingPunct="1"/>
            <a:r>
              <a:rPr lang="en-CA" altLang="en-US" smtClean="0"/>
              <a:t>05 August 1960 </a:t>
            </a:r>
          </a:p>
          <a:p>
            <a:pPr eaLnBrk="1" hangingPunct="1"/>
            <a:r>
              <a:rPr lang="en-CA" altLang="en-US" smtClean="0"/>
              <a:t>Elisabethville, Republic of the Congo </a:t>
            </a:r>
          </a:p>
          <a:p>
            <a:pPr eaLnBrk="1" hangingPunct="1"/>
            <a:r>
              <a:rPr lang="en-CA" altLang="en-US" smtClean="0"/>
              <a:t>Photo # 71157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87738D0-AC1C-4E03-A542-49ADDDA13640}" type="slidenum">
              <a:rPr lang="en-CA" altLang="en-US" smtClean="0"/>
              <a:pPr eaLnBrk="1" hangingPunct="1"/>
              <a:t>14</a:t>
            </a:fld>
            <a:endParaRPr lang="en-CA" alt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marL="228600" indent="-228600" eaLnBrk="1" hangingPunct="1"/>
            <a:r>
              <a:rPr lang="en-CA" altLang="en-US" dirty="0" smtClean="0"/>
              <a:t>Rum Punch – August 1961 - </a:t>
            </a:r>
            <a:r>
              <a:rPr lang="en-US" altLang="en-US" dirty="0" smtClean="0"/>
              <a:t>Controversial Objectives: Temporary detention of </a:t>
            </a:r>
            <a:r>
              <a:rPr lang="en-US" altLang="en-US" dirty="0" err="1" smtClean="0"/>
              <a:t>Munungo</a:t>
            </a:r>
            <a:r>
              <a:rPr lang="en-US" altLang="en-US" dirty="0" smtClean="0"/>
              <a:t>, Seizure of radio station &amp; post office, - Successful but reprimand from Hammarskjold</a:t>
            </a:r>
            <a:endParaRPr lang="en-CA" altLang="en-US" dirty="0" smtClean="0"/>
          </a:p>
          <a:p>
            <a:pPr marL="228600" indent="-228600" eaLnBrk="1" hangingPunct="1"/>
            <a:r>
              <a:rPr lang="en-CA" altLang="en-US" dirty="0" err="1" smtClean="0"/>
              <a:t>Morthor</a:t>
            </a:r>
            <a:r>
              <a:rPr lang="en-CA" altLang="en-US" dirty="0" smtClean="0"/>
              <a:t> – 13-21 September 1961 – bombed and strafed by </a:t>
            </a:r>
            <a:r>
              <a:rPr lang="en-CA" altLang="en-US" dirty="0" err="1" smtClean="0"/>
              <a:t>Fouga</a:t>
            </a:r>
            <a:r>
              <a:rPr lang="en-CA" altLang="en-US" dirty="0" smtClean="0"/>
              <a:t> jet - </a:t>
            </a:r>
            <a:r>
              <a:rPr lang="en-US" altLang="en-US" b="1" i="1" dirty="0" smtClean="0"/>
              <a:t>Arrest</a:t>
            </a:r>
            <a:r>
              <a:rPr lang="en-US" altLang="en-US" b="1" dirty="0" smtClean="0"/>
              <a:t> </a:t>
            </a:r>
            <a:r>
              <a:rPr lang="en-US" altLang="en-US" dirty="0" smtClean="0"/>
              <a:t>of </a:t>
            </a:r>
            <a:r>
              <a:rPr lang="en-US" altLang="en-US" dirty="0" err="1" smtClean="0"/>
              <a:t>Munungo</a:t>
            </a:r>
            <a:r>
              <a:rPr lang="en-US" altLang="en-US" dirty="0" smtClean="0"/>
              <a:t>; Seizure of radio station &amp; post office - Failed</a:t>
            </a:r>
            <a:endParaRPr lang="en-CA"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pPr>
              <a:defRPr/>
            </a:pPr>
            <a:fld id="{67335BC3-33D2-463B-A526-DFE58D07456D}" type="slidenum">
              <a:rPr lang="en-CA"/>
              <a:pPr>
                <a:defRPr/>
              </a:pPr>
              <a:t>‹#›</a:t>
            </a:fld>
            <a:endParaRPr lang="en-CA"/>
          </a:p>
        </p:txBody>
      </p:sp>
    </p:spTree>
    <p:extLst>
      <p:ext uri="{BB962C8B-B14F-4D97-AF65-F5344CB8AC3E}">
        <p14:creationId xmlns:p14="http://schemas.microsoft.com/office/powerpoint/2010/main" val="802331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pPr>
              <a:defRPr/>
            </a:pPr>
            <a:fld id="{A6D97C14-A8CA-4D84-96A2-3C520C186A9E}" type="slidenum">
              <a:rPr lang="en-CA"/>
              <a:pPr>
                <a:defRPr/>
              </a:pPr>
              <a:t>‹#›</a:t>
            </a:fld>
            <a:endParaRPr lang="en-CA"/>
          </a:p>
        </p:txBody>
      </p:sp>
    </p:spTree>
    <p:extLst>
      <p:ext uri="{BB962C8B-B14F-4D97-AF65-F5344CB8AC3E}">
        <p14:creationId xmlns:p14="http://schemas.microsoft.com/office/powerpoint/2010/main" val="1340772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pPr>
              <a:defRPr/>
            </a:pPr>
            <a:fld id="{EDEB0484-12A6-41C2-ACAD-D15909CB286D}" type="slidenum">
              <a:rPr lang="en-CA"/>
              <a:pPr>
                <a:defRPr/>
              </a:pPr>
              <a:t>‹#›</a:t>
            </a:fld>
            <a:endParaRPr lang="en-CA"/>
          </a:p>
        </p:txBody>
      </p:sp>
    </p:spTree>
    <p:extLst>
      <p:ext uri="{BB962C8B-B14F-4D97-AF65-F5344CB8AC3E}">
        <p14:creationId xmlns:p14="http://schemas.microsoft.com/office/powerpoint/2010/main" val="1886497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CA"/>
          </a:p>
        </p:txBody>
      </p:sp>
      <p:sp>
        <p:nvSpPr>
          <p:cNvPr id="6" name="Rectangle 5"/>
          <p:cNvSpPr>
            <a:spLocks noGrp="1" noChangeArrowheads="1"/>
          </p:cNvSpPr>
          <p:nvPr>
            <p:ph type="ftr" sz="quarter" idx="11"/>
          </p:nvPr>
        </p:nvSpPr>
        <p:spPr>
          <a:ln/>
        </p:spPr>
        <p:txBody>
          <a:bodyPr/>
          <a:lstStyle>
            <a:lvl1pPr>
              <a:defRPr/>
            </a:lvl1pPr>
          </a:lstStyle>
          <a:p>
            <a:pPr>
              <a:defRPr/>
            </a:pPr>
            <a:endParaRPr lang="en-CA"/>
          </a:p>
        </p:txBody>
      </p:sp>
      <p:sp>
        <p:nvSpPr>
          <p:cNvPr id="7" name="Rectangle 6"/>
          <p:cNvSpPr>
            <a:spLocks noGrp="1" noChangeArrowheads="1"/>
          </p:cNvSpPr>
          <p:nvPr>
            <p:ph type="sldNum" sz="quarter" idx="12"/>
          </p:nvPr>
        </p:nvSpPr>
        <p:spPr>
          <a:ln/>
        </p:spPr>
        <p:txBody>
          <a:bodyPr/>
          <a:lstStyle>
            <a:lvl1pPr>
              <a:defRPr/>
            </a:lvl1pPr>
          </a:lstStyle>
          <a:p>
            <a:pPr>
              <a:defRPr/>
            </a:pPr>
            <a:fld id="{F40A66FE-4D1C-453B-802A-62EF383B368A}" type="slidenum">
              <a:rPr lang="en-CA"/>
              <a:pPr>
                <a:defRPr/>
              </a:pPr>
              <a:t>‹#›</a:t>
            </a:fld>
            <a:endParaRPr lang="en-CA"/>
          </a:p>
        </p:txBody>
      </p:sp>
    </p:spTree>
    <p:extLst>
      <p:ext uri="{BB962C8B-B14F-4D97-AF65-F5344CB8AC3E}">
        <p14:creationId xmlns:p14="http://schemas.microsoft.com/office/powerpoint/2010/main" val="297230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pPr>
              <a:defRPr/>
            </a:pPr>
            <a:fld id="{A8E0C971-16B3-421E-AEBC-537B511485E6}" type="slidenum">
              <a:rPr lang="en-CA"/>
              <a:pPr>
                <a:defRPr/>
              </a:pPr>
              <a:t>‹#›</a:t>
            </a:fld>
            <a:endParaRPr lang="en-CA"/>
          </a:p>
        </p:txBody>
      </p:sp>
    </p:spTree>
    <p:extLst>
      <p:ext uri="{BB962C8B-B14F-4D97-AF65-F5344CB8AC3E}">
        <p14:creationId xmlns:p14="http://schemas.microsoft.com/office/powerpoint/2010/main" val="2768279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pPr>
              <a:defRPr/>
            </a:pPr>
            <a:fld id="{6818AE88-C911-469D-99A3-98BF7A16709F}" type="slidenum">
              <a:rPr lang="en-CA"/>
              <a:pPr>
                <a:defRPr/>
              </a:pPr>
              <a:t>‹#›</a:t>
            </a:fld>
            <a:endParaRPr lang="en-CA"/>
          </a:p>
        </p:txBody>
      </p:sp>
    </p:spTree>
    <p:extLst>
      <p:ext uri="{BB962C8B-B14F-4D97-AF65-F5344CB8AC3E}">
        <p14:creationId xmlns:p14="http://schemas.microsoft.com/office/powerpoint/2010/main" val="1172372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CA"/>
          </a:p>
        </p:txBody>
      </p:sp>
      <p:sp>
        <p:nvSpPr>
          <p:cNvPr id="6" name="Rectangle 5"/>
          <p:cNvSpPr>
            <a:spLocks noGrp="1" noChangeArrowheads="1"/>
          </p:cNvSpPr>
          <p:nvPr>
            <p:ph type="ftr" sz="quarter" idx="11"/>
          </p:nvPr>
        </p:nvSpPr>
        <p:spPr>
          <a:ln/>
        </p:spPr>
        <p:txBody>
          <a:bodyPr/>
          <a:lstStyle>
            <a:lvl1pPr>
              <a:defRPr/>
            </a:lvl1pPr>
          </a:lstStyle>
          <a:p>
            <a:pPr>
              <a:defRPr/>
            </a:pPr>
            <a:endParaRPr lang="en-CA"/>
          </a:p>
        </p:txBody>
      </p:sp>
      <p:sp>
        <p:nvSpPr>
          <p:cNvPr id="7" name="Rectangle 6"/>
          <p:cNvSpPr>
            <a:spLocks noGrp="1" noChangeArrowheads="1"/>
          </p:cNvSpPr>
          <p:nvPr>
            <p:ph type="sldNum" sz="quarter" idx="12"/>
          </p:nvPr>
        </p:nvSpPr>
        <p:spPr>
          <a:ln/>
        </p:spPr>
        <p:txBody>
          <a:bodyPr/>
          <a:lstStyle>
            <a:lvl1pPr>
              <a:defRPr/>
            </a:lvl1pPr>
          </a:lstStyle>
          <a:p>
            <a:pPr>
              <a:defRPr/>
            </a:pPr>
            <a:fld id="{D7B5DFC2-4168-4890-BC75-DEDF360CAFD8}" type="slidenum">
              <a:rPr lang="en-CA"/>
              <a:pPr>
                <a:defRPr/>
              </a:pPr>
              <a:t>‹#›</a:t>
            </a:fld>
            <a:endParaRPr lang="en-CA"/>
          </a:p>
        </p:txBody>
      </p:sp>
    </p:spTree>
    <p:extLst>
      <p:ext uri="{BB962C8B-B14F-4D97-AF65-F5344CB8AC3E}">
        <p14:creationId xmlns:p14="http://schemas.microsoft.com/office/powerpoint/2010/main" val="382362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CA"/>
          </a:p>
        </p:txBody>
      </p:sp>
      <p:sp>
        <p:nvSpPr>
          <p:cNvPr id="8" name="Rectangle 5"/>
          <p:cNvSpPr>
            <a:spLocks noGrp="1" noChangeArrowheads="1"/>
          </p:cNvSpPr>
          <p:nvPr>
            <p:ph type="ftr" sz="quarter" idx="11"/>
          </p:nvPr>
        </p:nvSpPr>
        <p:spPr>
          <a:ln/>
        </p:spPr>
        <p:txBody>
          <a:bodyPr/>
          <a:lstStyle>
            <a:lvl1pPr>
              <a:defRPr/>
            </a:lvl1pPr>
          </a:lstStyle>
          <a:p>
            <a:pPr>
              <a:defRPr/>
            </a:pPr>
            <a:endParaRPr lang="en-CA"/>
          </a:p>
        </p:txBody>
      </p:sp>
      <p:sp>
        <p:nvSpPr>
          <p:cNvPr id="9" name="Rectangle 6"/>
          <p:cNvSpPr>
            <a:spLocks noGrp="1" noChangeArrowheads="1"/>
          </p:cNvSpPr>
          <p:nvPr>
            <p:ph type="sldNum" sz="quarter" idx="12"/>
          </p:nvPr>
        </p:nvSpPr>
        <p:spPr>
          <a:ln/>
        </p:spPr>
        <p:txBody>
          <a:bodyPr/>
          <a:lstStyle>
            <a:lvl1pPr>
              <a:defRPr/>
            </a:lvl1pPr>
          </a:lstStyle>
          <a:p>
            <a:pPr>
              <a:defRPr/>
            </a:pPr>
            <a:fld id="{140AB24D-54CD-47DE-A8BF-819089E3389C}" type="slidenum">
              <a:rPr lang="en-CA"/>
              <a:pPr>
                <a:defRPr/>
              </a:pPr>
              <a:t>‹#›</a:t>
            </a:fld>
            <a:endParaRPr lang="en-CA"/>
          </a:p>
        </p:txBody>
      </p:sp>
    </p:spTree>
    <p:extLst>
      <p:ext uri="{BB962C8B-B14F-4D97-AF65-F5344CB8AC3E}">
        <p14:creationId xmlns:p14="http://schemas.microsoft.com/office/powerpoint/2010/main" val="2011166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CA"/>
          </a:p>
        </p:txBody>
      </p:sp>
      <p:sp>
        <p:nvSpPr>
          <p:cNvPr id="4" name="Rectangle 5"/>
          <p:cNvSpPr>
            <a:spLocks noGrp="1" noChangeArrowheads="1"/>
          </p:cNvSpPr>
          <p:nvPr>
            <p:ph type="ftr" sz="quarter" idx="11"/>
          </p:nvPr>
        </p:nvSpPr>
        <p:spPr>
          <a:ln/>
        </p:spPr>
        <p:txBody>
          <a:bodyPr/>
          <a:lstStyle>
            <a:lvl1pPr>
              <a:defRPr/>
            </a:lvl1pPr>
          </a:lstStyle>
          <a:p>
            <a:pPr>
              <a:defRPr/>
            </a:pPr>
            <a:endParaRPr lang="en-CA"/>
          </a:p>
        </p:txBody>
      </p:sp>
      <p:sp>
        <p:nvSpPr>
          <p:cNvPr id="5" name="Rectangle 6"/>
          <p:cNvSpPr>
            <a:spLocks noGrp="1" noChangeArrowheads="1"/>
          </p:cNvSpPr>
          <p:nvPr>
            <p:ph type="sldNum" sz="quarter" idx="12"/>
          </p:nvPr>
        </p:nvSpPr>
        <p:spPr>
          <a:ln/>
        </p:spPr>
        <p:txBody>
          <a:bodyPr/>
          <a:lstStyle>
            <a:lvl1pPr>
              <a:defRPr/>
            </a:lvl1pPr>
          </a:lstStyle>
          <a:p>
            <a:pPr>
              <a:defRPr/>
            </a:pPr>
            <a:fld id="{F8C130D6-116A-413A-A79C-377908C37F1F}" type="slidenum">
              <a:rPr lang="en-CA"/>
              <a:pPr>
                <a:defRPr/>
              </a:pPr>
              <a:t>‹#›</a:t>
            </a:fld>
            <a:endParaRPr lang="en-CA"/>
          </a:p>
        </p:txBody>
      </p:sp>
    </p:spTree>
    <p:extLst>
      <p:ext uri="{BB962C8B-B14F-4D97-AF65-F5344CB8AC3E}">
        <p14:creationId xmlns:p14="http://schemas.microsoft.com/office/powerpoint/2010/main" val="1577987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CA"/>
          </a:p>
        </p:txBody>
      </p:sp>
      <p:sp>
        <p:nvSpPr>
          <p:cNvPr id="3" name="Rectangle 5"/>
          <p:cNvSpPr>
            <a:spLocks noGrp="1" noChangeArrowheads="1"/>
          </p:cNvSpPr>
          <p:nvPr>
            <p:ph type="ftr" sz="quarter" idx="11"/>
          </p:nvPr>
        </p:nvSpPr>
        <p:spPr>
          <a:ln/>
        </p:spPr>
        <p:txBody>
          <a:bodyPr/>
          <a:lstStyle>
            <a:lvl1pPr>
              <a:defRPr/>
            </a:lvl1pPr>
          </a:lstStyle>
          <a:p>
            <a:pPr>
              <a:defRPr/>
            </a:pPr>
            <a:endParaRPr lang="en-CA"/>
          </a:p>
        </p:txBody>
      </p:sp>
      <p:sp>
        <p:nvSpPr>
          <p:cNvPr id="4" name="Rectangle 6"/>
          <p:cNvSpPr>
            <a:spLocks noGrp="1" noChangeArrowheads="1"/>
          </p:cNvSpPr>
          <p:nvPr>
            <p:ph type="sldNum" sz="quarter" idx="12"/>
          </p:nvPr>
        </p:nvSpPr>
        <p:spPr>
          <a:ln/>
        </p:spPr>
        <p:txBody>
          <a:bodyPr/>
          <a:lstStyle>
            <a:lvl1pPr>
              <a:defRPr/>
            </a:lvl1pPr>
          </a:lstStyle>
          <a:p>
            <a:pPr>
              <a:defRPr/>
            </a:pPr>
            <a:fld id="{A3B12E70-F608-47D9-A5B9-E05459F2A683}" type="slidenum">
              <a:rPr lang="en-CA"/>
              <a:pPr>
                <a:defRPr/>
              </a:pPr>
              <a:t>‹#›</a:t>
            </a:fld>
            <a:endParaRPr lang="en-CA"/>
          </a:p>
        </p:txBody>
      </p:sp>
    </p:spTree>
    <p:extLst>
      <p:ext uri="{BB962C8B-B14F-4D97-AF65-F5344CB8AC3E}">
        <p14:creationId xmlns:p14="http://schemas.microsoft.com/office/powerpoint/2010/main" val="1404959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CA"/>
          </a:p>
        </p:txBody>
      </p:sp>
      <p:sp>
        <p:nvSpPr>
          <p:cNvPr id="6" name="Rectangle 5"/>
          <p:cNvSpPr>
            <a:spLocks noGrp="1" noChangeArrowheads="1"/>
          </p:cNvSpPr>
          <p:nvPr>
            <p:ph type="ftr" sz="quarter" idx="11"/>
          </p:nvPr>
        </p:nvSpPr>
        <p:spPr>
          <a:ln/>
        </p:spPr>
        <p:txBody>
          <a:bodyPr/>
          <a:lstStyle>
            <a:lvl1pPr>
              <a:defRPr/>
            </a:lvl1pPr>
          </a:lstStyle>
          <a:p>
            <a:pPr>
              <a:defRPr/>
            </a:pPr>
            <a:endParaRPr lang="en-CA"/>
          </a:p>
        </p:txBody>
      </p:sp>
      <p:sp>
        <p:nvSpPr>
          <p:cNvPr id="7" name="Rectangle 6"/>
          <p:cNvSpPr>
            <a:spLocks noGrp="1" noChangeArrowheads="1"/>
          </p:cNvSpPr>
          <p:nvPr>
            <p:ph type="sldNum" sz="quarter" idx="12"/>
          </p:nvPr>
        </p:nvSpPr>
        <p:spPr>
          <a:ln/>
        </p:spPr>
        <p:txBody>
          <a:bodyPr/>
          <a:lstStyle>
            <a:lvl1pPr>
              <a:defRPr/>
            </a:lvl1pPr>
          </a:lstStyle>
          <a:p>
            <a:pPr>
              <a:defRPr/>
            </a:pPr>
            <a:fld id="{05FD87A6-EF1C-4D1C-9229-74BFF593442F}" type="slidenum">
              <a:rPr lang="en-CA"/>
              <a:pPr>
                <a:defRPr/>
              </a:pPr>
              <a:t>‹#›</a:t>
            </a:fld>
            <a:endParaRPr lang="en-CA"/>
          </a:p>
        </p:txBody>
      </p:sp>
    </p:spTree>
    <p:extLst>
      <p:ext uri="{BB962C8B-B14F-4D97-AF65-F5344CB8AC3E}">
        <p14:creationId xmlns:p14="http://schemas.microsoft.com/office/powerpoint/2010/main" val="2574408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CA"/>
          </a:p>
        </p:txBody>
      </p:sp>
      <p:sp>
        <p:nvSpPr>
          <p:cNvPr id="6" name="Rectangle 5"/>
          <p:cNvSpPr>
            <a:spLocks noGrp="1" noChangeArrowheads="1"/>
          </p:cNvSpPr>
          <p:nvPr>
            <p:ph type="ftr" sz="quarter" idx="11"/>
          </p:nvPr>
        </p:nvSpPr>
        <p:spPr>
          <a:ln/>
        </p:spPr>
        <p:txBody>
          <a:bodyPr/>
          <a:lstStyle>
            <a:lvl1pPr>
              <a:defRPr/>
            </a:lvl1pPr>
          </a:lstStyle>
          <a:p>
            <a:pPr>
              <a:defRPr/>
            </a:pPr>
            <a:endParaRPr lang="en-CA"/>
          </a:p>
        </p:txBody>
      </p:sp>
      <p:sp>
        <p:nvSpPr>
          <p:cNvPr id="7" name="Rectangle 6"/>
          <p:cNvSpPr>
            <a:spLocks noGrp="1" noChangeArrowheads="1"/>
          </p:cNvSpPr>
          <p:nvPr>
            <p:ph type="sldNum" sz="quarter" idx="12"/>
          </p:nvPr>
        </p:nvSpPr>
        <p:spPr>
          <a:ln/>
        </p:spPr>
        <p:txBody>
          <a:bodyPr/>
          <a:lstStyle>
            <a:lvl1pPr>
              <a:defRPr/>
            </a:lvl1pPr>
          </a:lstStyle>
          <a:p>
            <a:pPr>
              <a:defRPr/>
            </a:pPr>
            <a:fld id="{A6A06B26-9DBC-4BDB-AC3A-33182204B2D9}" type="slidenum">
              <a:rPr lang="en-CA"/>
              <a:pPr>
                <a:defRPr/>
              </a:pPr>
              <a:t>‹#›</a:t>
            </a:fld>
            <a:endParaRPr lang="en-CA"/>
          </a:p>
        </p:txBody>
      </p:sp>
    </p:spTree>
    <p:extLst>
      <p:ext uri="{BB962C8B-B14F-4D97-AF65-F5344CB8AC3E}">
        <p14:creationId xmlns:p14="http://schemas.microsoft.com/office/powerpoint/2010/main" val="4071596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CA"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p>
          <a:p>
            <a:pPr lvl="2"/>
            <a:r>
              <a:rPr lang="en-CA" altLang="en-US" smtClean="0"/>
              <a:t>Third level</a:t>
            </a:r>
          </a:p>
          <a:p>
            <a:pPr lvl="3"/>
            <a:r>
              <a:rPr lang="en-CA" altLang="en-US" smtClean="0"/>
              <a:t>Fourth level</a:t>
            </a:r>
          </a:p>
          <a:p>
            <a:pPr lvl="4"/>
            <a:r>
              <a:rPr lang="en-CA"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CA"/>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CA"/>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F42E22AD-7FEA-462D-A6A0-9770089D1C3B}" type="slidenum">
              <a:rPr lang="en-CA"/>
              <a:pPr>
                <a:defRPr/>
              </a:pPr>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www.bharat-rakshak.com/IAF/History/Congo.html" TargetMode="External"/><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p:cNvSpPr>
            <a:spLocks noGrp="1" noChangeArrowheads="1"/>
          </p:cNvSpPr>
          <p:nvPr>
            <p:ph type="ctrTitle"/>
          </p:nvPr>
        </p:nvSpPr>
        <p:spPr>
          <a:xfrm>
            <a:off x="684213" y="1484313"/>
            <a:ext cx="7772400" cy="1470025"/>
          </a:xfrm>
        </p:spPr>
        <p:txBody>
          <a:bodyPr/>
          <a:lstStyle/>
          <a:p>
            <a:pPr eaLnBrk="1" hangingPunct="1">
              <a:defRPr/>
            </a:pPr>
            <a:r>
              <a:rPr lang="en-US" sz="4800" b="1" dirty="0" smtClean="0">
                <a:effectLst>
                  <a:outerShdw blurRad="38100" dist="38100" dir="2700000" algn="tl">
                    <a:srgbClr val="C0C0C0"/>
                  </a:outerShdw>
                </a:effectLst>
              </a:rPr>
              <a:t>Kinetic Air Power in </a:t>
            </a:r>
            <a:br>
              <a:rPr lang="en-US" sz="4800" b="1" dirty="0" smtClean="0">
                <a:effectLst>
                  <a:outerShdw blurRad="38100" dist="38100" dir="2700000" algn="tl">
                    <a:srgbClr val="C0C0C0"/>
                  </a:outerShdw>
                </a:effectLst>
              </a:rPr>
            </a:br>
            <a:r>
              <a:rPr lang="en-US" sz="4800" b="1" dirty="0" smtClean="0">
                <a:effectLst>
                  <a:outerShdw blurRad="38100" dist="38100" dir="2700000" algn="tl">
                    <a:srgbClr val="C0C0C0"/>
                  </a:outerShdw>
                </a:effectLst>
              </a:rPr>
              <a:t>Robust Peacekeeping:</a:t>
            </a:r>
            <a:r>
              <a:rPr lang="en-US" sz="4000" dirty="0" smtClean="0">
                <a:effectLst>
                  <a:outerShdw blurRad="38100" dist="38100" dir="2700000" algn="tl">
                    <a:srgbClr val="C0C0C0"/>
                  </a:outerShdw>
                </a:effectLst>
              </a:rPr>
              <a:t/>
            </a:r>
            <a:br>
              <a:rPr lang="en-US" sz="4000" dirty="0" smtClean="0">
                <a:effectLst>
                  <a:outerShdw blurRad="38100" dist="38100" dir="2700000" algn="tl">
                    <a:srgbClr val="C0C0C0"/>
                  </a:outerShdw>
                </a:effectLst>
              </a:rPr>
            </a:br>
            <a:r>
              <a:rPr lang="en-US" sz="4000" dirty="0" smtClean="0">
                <a:effectLst>
                  <a:outerShdw blurRad="38100" dist="38100" dir="2700000" algn="tl">
                    <a:srgbClr val="C0C0C0"/>
                  </a:outerShdw>
                </a:effectLst>
              </a:rPr>
              <a:t>the UN Operation in the Congo 1960-64</a:t>
            </a:r>
            <a:r>
              <a:rPr lang="en-US" sz="4000" dirty="0" smtClean="0"/>
              <a:t> </a:t>
            </a:r>
            <a:endParaRPr lang="en-CA" sz="4000" dirty="0" smtClean="0"/>
          </a:p>
        </p:txBody>
      </p:sp>
      <p:sp>
        <p:nvSpPr>
          <p:cNvPr id="2051" name="Rectangle 5"/>
          <p:cNvSpPr>
            <a:spLocks noGrp="1" noChangeArrowheads="1"/>
          </p:cNvSpPr>
          <p:nvPr>
            <p:ph type="subTitle" idx="1"/>
          </p:nvPr>
        </p:nvSpPr>
        <p:spPr>
          <a:xfrm>
            <a:off x="2195513" y="4437063"/>
            <a:ext cx="4537075" cy="2087562"/>
          </a:xfrm>
        </p:spPr>
        <p:txBody>
          <a:bodyPr/>
          <a:lstStyle/>
          <a:p>
            <a:pPr eaLnBrk="1" hangingPunct="1">
              <a:lnSpc>
                <a:spcPct val="80000"/>
              </a:lnSpc>
            </a:pPr>
            <a:endParaRPr lang="en-CA" altLang="en-US" sz="1200" dirty="0" smtClean="0"/>
          </a:p>
          <a:p>
            <a:pPr eaLnBrk="1" hangingPunct="1">
              <a:lnSpc>
                <a:spcPct val="80000"/>
              </a:lnSpc>
            </a:pPr>
            <a:r>
              <a:rPr lang="en-CA" altLang="en-US" sz="2400" dirty="0" smtClean="0"/>
              <a:t>Dr. Walter Dorn </a:t>
            </a:r>
          </a:p>
          <a:p>
            <a:pPr eaLnBrk="1" hangingPunct="1">
              <a:lnSpc>
                <a:spcPct val="80000"/>
              </a:lnSpc>
            </a:pPr>
            <a:endParaRPr lang="en-CA" altLang="en-US" sz="2000" dirty="0" smtClean="0"/>
          </a:p>
          <a:p>
            <a:pPr eaLnBrk="1" hangingPunct="1">
              <a:lnSpc>
                <a:spcPct val="80000"/>
              </a:lnSpc>
            </a:pPr>
            <a:r>
              <a:rPr lang="en-CA" altLang="en-US" sz="1800" dirty="0" smtClean="0"/>
              <a:t>Canadian Forces College</a:t>
            </a:r>
          </a:p>
          <a:p>
            <a:pPr eaLnBrk="1" hangingPunct="1">
              <a:lnSpc>
                <a:spcPct val="80000"/>
              </a:lnSpc>
            </a:pPr>
            <a:r>
              <a:rPr lang="en-CA" altLang="en-US" sz="1800" dirty="0" smtClean="0"/>
              <a:t>&amp; Royal Military College of Canada</a:t>
            </a:r>
          </a:p>
          <a:p>
            <a:pPr eaLnBrk="1" hangingPunct="1">
              <a:lnSpc>
                <a:spcPct val="80000"/>
              </a:lnSpc>
            </a:pPr>
            <a:endParaRPr lang="en-CA" altLang="en-US" sz="1800" dirty="0" smtClean="0"/>
          </a:p>
          <a:p>
            <a:pPr eaLnBrk="1" hangingPunct="1">
              <a:lnSpc>
                <a:spcPct val="80000"/>
              </a:lnSpc>
            </a:pPr>
            <a:r>
              <a:rPr lang="en-CA" altLang="en-US" sz="1800" dirty="0" smtClean="0"/>
              <a:t>13 June 2011</a:t>
            </a:r>
            <a:endParaRPr lang="en-CA" altLang="en-US" sz="2000" dirty="0" smtClean="0"/>
          </a:p>
        </p:txBody>
      </p:sp>
      <p:pic>
        <p:nvPicPr>
          <p:cNvPr id="2052" name="Picture 6" descr="cfc_cre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313" y="4365625"/>
            <a:ext cx="156210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7" descr="RMC-Crest-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77050" y="4149725"/>
            <a:ext cx="1592263"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8" descr="Bunche_Katanga_71157_5 August 196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35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7"/>
          <p:cNvSpPr>
            <a:spLocks noChangeArrowheads="1"/>
          </p:cNvSpPr>
          <p:nvPr/>
        </p:nvSpPr>
        <p:spPr bwMode="auto">
          <a:xfrm>
            <a:off x="0" y="645318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CA" altLang="en-US"/>
              <a:t>USG Ralph Bunche with Katangan Interior Minister, 5 August 1960 </a:t>
            </a:r>
          </a:p>
        </p:txBody>
      </p:sp>
      <p:sp>
        <p:nvSpPr>
          <p:cNvPr id="11268" name="Rectangle 4"/>
          <p:cNvSpPr>
            <a:spLocks noGrp="1" noChangeArrowheads="1"/>
          </p:cNvSpPr>
          <p:nvPr>
            <p:ph type="title"/>
          </p:nvPr>
        </p:nvSpPr>
        <p:spPr>
          <a:xfrm>
            <a:off x="457200" y="0"/>
            <a:ext cx="8229600" cy="1052513"/>
          </a:xfrm>
        </p:spPr>
        <p:txBody>
          <a:bodyPr/>
          <a:lstStyle/>
          <a:p>
            <a:pPr eaLnBrk="1" hangingPunct="1"/>
            <a:r>
              <a:rPr lang="en-CA" altLang="en-US" sz="3200" smtClean="0"/>
              <a:t>Transport of Diplomats &amp; UN Negotiators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CA" altLang="en-US" smtClean="0"/>
              <a:t>Katangan threat</a:t>
            </a:r>
          </a:p>
        </p:txBody>
      </p:sp>
      <p:sp>
        <p:nvSpPr>
          <p:cNvPr id="12291" name="Rectangle 3"/>
          <p:cNvSpPr>
            <a:spLocks noGrp="1" noChangeArrowheads="1"/>
          </p:cNvSpPr>
          <p:nvPr>
            <p:ph type="body" idx="1"/>
          </p:nvPr>
        </p:nvSpPr>
        <p:spPr>
          <a:xfrm>
            <a:off x="457200" y="1844675"/>
            <a:ext cx="8229600" cy="4281488"/>
          </a:xfrm>
        </p:spPr>
        <p:txBody>
          <a:bodyPr/>
          <a:lstStyle/>
          <a:p>
            <a:pPr eaLnBrk="1" hangingPunct="1"/>
            <a:r>
              <a:rPr lang="en-CA" altLang="en-US" smtClean="0"/>
              <a:t>Backed by Belgian </a:t>
            </a:r>
            <a:r>
              <a:rPr lang="en-CA" altLang="en-US" i="1" smtClean="0"/>
              <a:t>Union Minière</a:t>
            </a:r>
            <a:r>
              <a:rPr lang="en-CA" altLang="en-US" smtClean="0"/>
              <a:t> </a:t>
            </a:r>
          </a:p>
          <a:p>
            <a:pPr eaLnBrk="1" hangingPunct="1"/>
            <a:r>
              <a:rPr lang="en-CA" altLang="en-US" smtClean="0"/>
              <a:t>Congolese government demands force</a:t>
            </a:r>
          </a:p>
          <a:p>
            <a:pPr lvl="1" eaLnBrk="1" hangingPunct="1"/>
            <a:r>
              <a:rPr lang="en-CA" altLang="en-US" smtClean="0"/>
              <a:t>Soviet military aid (Illysishin-14)</a:t>
            </a:r>
          </a:p>
          <a:p>
            <a:pPr eaLnBrk="1" hangingPunct="1"/>
            <a:r>
              <a:rPr lang="en-CA" altLang="en-US" smtClean="0"/>
              <a:t>Lumumba assassinated 17 January 1961</a:t>
            </a:r>
          </a:p>
          <a:p>
            <a:pPr eaLnBrk="1" hangingPunct="1"/>
            <a:r>
              <a:rPr lang="en-CA" altLang="en-US" smtClean="0"/>
              <a:t>Res. 161: “all appropriate measures” to prevent civil war, “force, if necessary, in the last resort”</a:t>
            </a:r>
          </a:p>
          <a:p>
            <a:pPr eaLnBrk="1" hangingPunct="1"/>
            <a:endParaRPr lang="en-CA" altLang="en-US"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CA" altLang="en-US" smtClean="0"/>
              <a:t>Katangan aircraft (1961)</a:t>
            </a:r>
          </a:p>
        </p:txBody>
      </p:sp>
      <p:sp>
        <p:nvSpPr>
          <p:cNvPr id="13315" name="Rectangle 3"/>
          <p:cNvSpPr>
            <a:spLocks noGrp="1" noChangeArrowheads="1"/>
          </p:cNvSpPr>
          <p:nvPr>
            <p:ph type="body" sz="half" idx="1"/>
          </p:nvPr>
        </p:nvSpPr>
        <p:spPr>
          <a:xfrm>
            <a:off x="1042988" y="1484313"/>
            <a:ext cx="7345362" cy="2665412"/>
          </a:xfrm>
        </p:spPr>
        <p:txBody>
          <a:bodyPr/>
          <a:lstStyle/>
          <a:p>
            <a:pPr eaLnBrk="1" hangingPunct="1">
              <a:lnSpc>
                <a:spcPct val="90000"/>
              </a:lnSpc>
              <a:buFontTx/>
              <a:buNone/>
            </a:pPr>
            <a:r>
              <a:rPr lang="en-CA" altLang="en-US" sz="2000" b="1" smtClean="0"/>
              <a:t>Fouga Magister</a:t>
            </a:r>
          </a:p>
          <a:p>
            <a:pPr eaLnBrk="1" hangingPunct="1">
              <a:lnSpc>
                <a:spcPct val="110000"/>
              </a:lnSpc>
              <a:buFontTx/>
              <a:buNone/>
            </a:pPr>
            <a:r>
              <a:rPr lang="en-CA" altLang="en-US" sz="2000" smtClean="0"/>
              <a:t>Originally three</a:t>
            </a:r>
          </a:p>
          <a:p>
            <a:pPr eaLnBrk="1" hangingPunct="1">
              <a:lnSpc>
                <a:spcPct val="90000"/>
              </a:lnSpc>
            </a:pPr>
            <a:r>
              <a:rPr lang="en-CA" altLang="en-US" sz="2000" smtClean="0"/>
              <a:t>First one captured at Elizabethville airfield</a:t>
            </a:r>
          </a:p>
          <a:p>
            <a:pPr eaLnBrk="1" hangingPunct="1">
              <a:lnSpc>
                <a:spcPct val="90000"/>
              </a:lnSpc>
            </a:pPr>
            <a:r>
              <a:rPr lang="en-CA" altLang="en-US" sz="2000" smtClean="0"/>
              <a:t>Second lost due to pilot error</a:t>
            </a:r>
          </a:p>
          <a:p>
            <a:pPr eaLnBrk="1" hangingPunct="1">
              <a:lnSpc>
                <a:spcPct val="90000"/>
              </a:lnSpc>
            </a:pPr>
            <a:r>
              <a:rPr lang="en-CA" altLang="en-US" sz="2000" smtClean="0"/>
              <a:t>Third (“lone ranger”): piloted by mercenary Joseph Deulin</a:t>
            </a:r>
          </a:p>
          <a:p>
            <a:pPr lvl="1" eaLnBrk="1" hangingPunct="1">
              <a:lnSpc>
                <a:spcPct val="90000"/>
              </a:lnSpc>
            </a:pPr>
            <a:r>
              <a:rPr lang="en-CA" altLang="en-US" sz="1800" smtClean="0"/>
              <a:t>Attacked UN convoys, troops, transport aircraft &amp; airfields (Elisabethville and Kamina), UN headquarters in Katanga</a:t>
            </a:r>
          </a:p>
          <a:p>
            <a:pPr lvl="1" eaLnBrk="1" hangingPunct="1">
              <a:lnSpc>
                <a:spcPct val="90000"/>
              </a:lnSpc>
            </a:pPr>
            <a:r>
              <a:rPr lang="en-CA" altLang="en-US" sz="1800" smtClean="0"/>
              <a:t>Caused havoc </a:t>
            </a:r>
          </a:p>
        </p:txBody>
      </p:sp>
      <p:pic>
        <p:nvPicPr>
          <p:cNvPr id="13316" name="Picture 4" descr="magister"/>
          <p:cNvPicPr>
            <a:picLocks noGrp="1" noChangeAspect="1" noChangeArrowheads="1"/>
          </p:cNvPicPr>
          <p:nvPr>
            <p:ph sz="half" idx="2"/>
          </p:nvPr>
        </p:nvPicPr>
        <p:blipFill>
          <a:blip r:embed="rId2" cstate="print">
            <a:extLst>
              <a:ext uri="{28A0092B-C50C-407E-A947-70E740481C1C}">
                <a14:useLocalDpi xmlns:a14="http://schemas.microsoft.com/office/drawing/2010/main"/>
              </a:ext>
            </a:extLst>
          </a:blip>
          <a:srcRect/>
          <a:stretch>
            <a:fillRect/>
          </a:stretch>
        </p:blipFill>
        <p:spPr>
          <a:xfrm>
            <a:off x="1547813" y="4365625"/>
            <a:ext cx="6562725" cy="1989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7" name="Text Box 5"/>
          <p:cNvSpPr txBox="1">
            <a:spLocks noChangeArrowheads="1"/>
          </p:cNvSpPr>
          <p:nvPr/>
        </p:nvSpPr>
        <p:spPr bwMode="auto">
          <a:xfrm>
            <a:off x="0" y="6278563"/>
            <a:ext cx="16637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sz="3200"/>
              <a:t>            </a:t>
            </a:r>
            <a:r>
              <a:rPr lang="en-CA" altLang="en-US"/>
              <a:t>  </a:t>
            </a:r>
          </a:p>
        </p:txBody>
      </p:sp>
      <p:sp>
        <p:nvSpPr>
          <p:cNvPr id="13318" name="Rectangle 6"/>
          <p:cNvSpPr>
            <a:spLocks noChangeArrowheads="1"/>
          </p:cNvSpPr>
          <p:nvPr/>
        </p:nvSpPr>
        <p:spPr bwMode="auto">
          <a:xfrm>
            <a:off x="1476375" y="4292600"/>
            <a:ext cx="863600" cy="43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006944" y="666171"/>
            <a:ext cx="4032448" cy="2297798"/>
          </a:xfrm>
        </p:spPr>
        <p:txBody>
          <a:bodyPr/>
          <a:lstStyle/>
          <a:p>
            <a:pPr marL="0" indent="0">
              <a:buNone/>
            </a:pPr>
            <a:r>
              <a:rPr lang="en-US" sz="2200" dirty="0" smtClean="0"/>
              <a:t>“I </a:t>
            </a:r>
            <a:r>
              <a:rPr lang="en-US" sz="2200" dirty="0"/>
              <a:t>have always believed in air power, but I never thought I’d see the day when one plane would stop the United States and the whole United </a:t>
            </a:r>
            <a:r>
              <a:rPr lang="en-US" sz="2200" dirty="0" smtClean="0"/>
              <a:t>Nations.” </a:t>
            </a:r>
            <a:br>
              <a:rPr lang="en-US" sz="2200" dirty="0" smtClean="0"/>
            </a:br>
            <a:r>
              <a:rPr lang="en-US" sz="2200" dirty="0" smtClean="0"/>
              <a:t>    – Wayne Fredericks, </a:t>
            </a:r>
            <a:br>
              <a:rPr lang="en-US" sz="2200" dirty="0" smtClean="0"/>
            </a:br>
            <a:r>
              <a:rPr lang="en-US" sz="2200" dirty="0" smtClean="0"/>
              <a:t>       US State Department</a:t>
            </a:r>
            <a:endParaRPr lang="en-US" sz="2200" dirty="0"/>
          </a:p>
          <a:p>
            <a:endParaRPr lang="en-US" sz="2200" dirty="0"/>
          </a:p>
        </p:txBody>
      </p:sp>
      <p:pic>
        <p:nvPicPr>
          <p:cNvPr id="5" name="Picture 2" descr="http://www.belgian-wings.be/webpages/navigator/Photos/MilltaryPics/post_ww2/Potez-Air%20Fouga%20CM170%20Magister/MT13-BAKA-Siccard-13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24128" y="571018"/>
            <a:ext cx="2861320" cy="24881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1371" y="3284984"/>
            <a:ext cx="7654077" cy="319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263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CA" altLang="en-US" smtClean="0"/>
              <a:t>UN Early Offensives</a:t>
            </a:r>
          </a:p>
        </p:txBody>
      </p:sp>
      <p:sp>
        <p:nvSpPr>
          <p:cNvPr id="14339" name="Rectangle 3"/>
          <p:cNvSpPr>
            <a:spLocks noGrp="1" noChangeArrowheads="1"/>
          </p:cNvSpPr>
          <p:nvPr>
            <p:ph type="body" idx="1"/>
          </p:nvPr>
        </p:nvSpPr>
        <p:spPr>
          <a:xfrm>
            <a:off x="457200" y="1600200"/>
            <a:ext cx="8002588" cy="4924425"/>
          </a:xfrm>
        </p:spPr>
        <p:txBody>
          <a:bodyPr/>
          <a:lstStyle/>
          <a:p>
            <a:pPr eaLnBrk="1" hangingPunct="1"/>
            <a:r>
              <a:rPr lang="en-CA" altLang="en-US" dirty="0" smtClean="0"/>
              <a:t>Operations Rum Punch (Aug 1961)</a:t>
            </a:r>
          </a:p>
          <a:p>
            <a:pPr lvl="1" eaLnBrk="1" hangingPunct="1"/>
            <a:r>
              <a:rPr lang="en-CA" altLang="en-US" dirty="0" smtClean="0"/>
              <a:t>Limited “success”</a:t>
            </a:r>
          </a:p>
          <a:p>
            <a:pPr lvl="1" eaLnBrk="1" hangingPunct="1"/>
            <a:endParaRPr lang="en-CA" altLang="en-US" dirty="0" smtClean="0"/>
          </a:p>
          <a:p>
            <a:pPr eaLnBrk="1" hangingPunct="1"/>
            <a:r>
              <a:rPr lang="en-CA" altLang="en-US" dirty="0" smtClean="0"/>
              <a:t>Operation </a:t>
            </a:r>
            <a:r>
              <a:rPr lang="en-CA" altLang="en-US" dirty="0" err="1" smtClean="0"/>
              <a:t>Morthor</a:t>
            </a:r>
            <a:r>
              <a:rPr lang="en-CA" altLang="en-US" dirty="0" smtClean="0"/>
              <a:t> (“Smash”) (Sept 1961) </a:t>
            </a:r>
          </a:p>
          <a:p>
            <a:pPr lvl="1" eaLnBrk="1" hangingPunct="1"/>
            <a:r>
              <a:rPr lang="en-CA" altLang="en-US" dirty="0" smtClean="0"/>
              <a:t>Viewed as “failure” </a:t>
            </a:r>
          </a:p>
          <a:p>
            <a:pPr lvl="1" eaLnBrk="1" hangingPunct="1"/>
            <a:r>
              <a:rPr lang="en-CA" altLang="en-US" dirty="0" smtClean="0"/>
              <a:t>Objection from </a:t>
            </a:r>
            <a:r>
              <a:rPr lang="en-CA" altLang="en-US" dirty="0"/>
              <a:t>Hammarskjöld</a:t>
            </a:r>
            <a:endParaRPr lang="en-CA" altLang="en-US" dirty="0" smtClean="0"/>
          </a:p>
          <a:p>
            <a:pPr lvl="1" eaLnBrk="1" hangingPunct="1"/>
            <a:endParaRPr lang="en-CA" altLang="en-US" dirty="0" smtClean="0"/>
          </a:p>
          <a:p>
            <a:pPr eaLnBrk="1" hangingPunct="1"/>
            <a:r>
              <a:rPr lang="en-CA" altLang="en-US" dirty="0" smtClean="0"/>
              <a:t>No kinetic air</a:t>
            </a:r>
          </a:p>
          <a:p>
            <a:pPr eaLnBrk="1" hangingPunct="1"/>
            <a:r>
              <a:rPr lang="en-CA" altLang="en-US" dirty="0" smtClean="0"/>
              <a:t>Havoc from </a:t>
            </a:r>
            <a:r>
              <a:rPr lang="en-CA" altLang="en-US" dirty="0" err="1" smtClean="0"/>
              <a:t>Fouga</a:t>
            </a:r>
            <a:r>
              <a:rPr lang="en-CA" altLang="en-US" dirty="0" smtClean="0"/>
              <a:t> Magister</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endParaRPr lang="en-US" altLang="en-US" smtClean="0"/>
          </a:p>
        </p:txBody>
      </p:sp>
      <p:sp>
        <p:nvSpPr>
          <p:cNvPr id="16387" name="Rectangle 5"/>
          <p:cNvSpPr>
            <a:spLocks noChangeArrowheads="1"/>
          </p:cNvSpPr>
          <p:nvPr/>
        </p:nvSpPr>
        <p:spPr bwMode="auto">
          <a:xfrm>
            <a:off x="6953250" y="5516563"/>
            <a:ext cx="219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a:t>26 September 1962</a:t>
            </a:r>
          </a:p>
        </p:txBody>
      </p:sp>
      <p:sp>
        <p:nvSpPr>
          <p:cNvPr id="16388" name="Rectangle 6"/>
          <p:cNvSpPr>
            <a:spLocks noChangeArrowheads="1"/>
          </p:cNvSpPr>
          <p:nvPr/>
        </p:nvSpPr>
        <p:spPr bwMode="auto">
          <a:xfrm>
            <a:off x="7872413" y="6024563"/>
            <a:ext cx="11858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sz="1000"/>
              <a:t>UN Photo 184408</a:t>
            </a:r>
          </a:p>
        </p:txBody>
      </p:sp>
      <p:pic>
        <p:nvPicPr>
          <p:cNvPr id="16389" name="Picture 7" descr="Funeral_Swedes_1962_18440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8"/>
          <p:cNvSpPr>
            <a:spLocks noChangeArrowheads="1"/>
          </p:cNvSpPr>
          <p:nvPr/>
        </p:nvSpPr>
        <p:spPr bwMode="auto">
          <a:xfrm>
            <a:off x="0" y="6094413"/>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CA" altLang="en-US"/>
              <a:t>Swedish airmen funeral, Leopoldville (Kinshasa)</a:t>
            </a:r>
          </a:p>
          <a:p>
            <a:pPr algn="ctr" eaLnBrk="1" hangingPunct="1">
              <a:lnSpc>
                <a:spcPct val="0"/>
              </a:lnSpc>
            </a:pPr>
            <a:endParaRPr lang="en-CA" altLang="en-US"/>
          </a:p>
          <a:p>
            <a:pPr algn="ctr" eaLnBrk="1" hangingPunct="1"/>
            <a:r>
              <a:rPr lang="en-CA" altLang="en-US"/>
              <a:t>Twin-engine transport shot down on 20 September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noChangeArrowheads="1"/>
          </p:cNvSpPr>
          <p:nvPr>
            <p:ph type="title"/>
          </p:nvPr>
        </p:nvSpPr>
        <p:spPr/>
        <p:txBody>
          <a:bodyPr/>
          <a:lstStyle/>
          <a:p>
            <a:pPr eaLnBrk="1" hangingPunct="1"/>
            <a:endParaRPr lang="en-US" altLang="en-US" smtClean="0"/>
          </a:p>
        </p:txBody>
      </p:sp>
      <p:sp>
        <p:nvSpPr>
          <p:cNvPr id="17411" name="Rectangle 6"/>
          <p:cNvSpPr>
            <a:spLocks noGrp="1" noChangeArrowheads="1"/>
          </p:cNvSpPr>
          <p:nvPr>
            <p:ph type="body" sz="half" idx="2"/>
          </p:nvPr>
        </p:nvSpPr>
        <p:spPr>
          <a:xfrm>
            <a:off x="5651500" y="1844675"/>
            <a:ext cx="3035300" cy="4281488"/>
          </a:xfrm>
        </p:spPr>
        <p:txBody>
          <a:bodyPr/>
          <a:lstStyle/>
          <a:p>
            <a:pPr marL="0" indent="0" eaLnBrk="1" hangingPunct="1">
              <a:buFontTx/>
              <a:buNone/>
            </a:pPr>
            <a:r>
              <a:rPr lang="en-CA" altLang="en-US" sz="2400" smtClean="0"/>
              <a:t>UN leaders strafed during press conference by Katangan jet</a:t>
            </a:r>
            <a:endParaRPr lang="en-CA" altLang="en-US" smtClean="0"/>
          </a:p>
          <a:p>
            <a:pPr marL="0" indent="0" eaLnBrk="1" hangingPunct="1">
              <a:buFontTx/>
              <a:buNone/>
            </a:pPr>
            <a:endParaRPr lang="en-CA" altLang="en-US" smtClean="0"/>
          </a:p>
          <a:p>
            <a:pPr marL="0" indent="0" eaLnBrk="1" hangingPunct="1">
              <a:buFontTx/>
              <a:buNone/>
            </a:pPr>
            <a:r>
              <a:rPr lang="en-CA" altLang="en-US" sz="1800" smtClean="0"/>
              <a:t>Representative of SG in Katanga, Conor Cruise O'Brien (on ground facing camera in jacket)</a:t>
            </a:r>
          </a:p>
          <a:p>
            <a:pPr marL="0" indent="0" eaLnBrk="1" hangingPunct="1">
              <a:buFontTx/>
              <a:buNone/>
            </a:pPr>
            <a:endParaRPr lang="en-CA" altLang="en-US" sz="1800" smtClean="0"/>
          </a:p>
          <a:p>
            <a:pPr marL="0" indent="0" eaLnBrk="1" hangingPunct="1">
              <a:buFontTx/>
              <a:buNone/>
            </a:pPr>
            <a:r>
              <a:rPr lang="en-CA" altLang="en-US" sz="1800" smtClean="0"/>
              <a:t>September 1961</a:t>
            </a:r>
          </a:p>
        </p:txBody>
      </p:sp>
      <p:pic>
        <p:nvPicPr>
          <p:cNvPr id="17412" name="Picture 7" descr="CONGO. Katanga. 1961. - AFRICA. Congo. Katanga. Elizabethville.  Conor Cruise O'Brien (facing camera in jacket), special representative to Dag Hammarskjold, being strafed during a press conference by Katanga's only aeroplane.  1961. - Belgian Congo &gt; 1960, Black African, Civil war, Colonialism, National independen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850" y="1916113"/>
            <a:ext cx="5111750"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8"/>
          <p:cNvSpPr txBox="1">
            <a:spLocks noChangeArrowheads="1"/>
          </p:cNvSpPr>
          <p:nvPr/>
        </p:nvSpPr>
        <p:spPr bwMode="auto">
          <a:xfrm>
            <a:off x="3738563" y="6381750"/>
            <a:ext cx="54054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sz="1400" dirty="0"/>
              <a:t>Ian Berry, http://www.magnumphotos.com/image/LON124375.html</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endParaRPr lang="en-US" altLang="en-US" smtClean="0"/>
          </a:p>
        </p:txBody>
      </p:sp>
      <p:pic>
        <p:nvPicPr>
          <p:cNvPr id="18435" name="Picture 4" descr="ElizabethvilleAttack_Roundel_Jan-Feb1964_p13_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95513" y="1484313"/>
            <a:ext cx="4608512"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5"/>
          <p:cNvSpPr txBox="1">
            <a:spLocks noChangeArrowheads="1"/>
          </p:cNvSpPr>
          <p:nvPr/>
        </p:nvSpPr>
        <p:spPr bwMode="auto">
          <a:xfrm>
            <a:off x="2987675" y="6237288"/>
            <a:ext cx="3327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sz="1000" i="1"/>
              <a:t>Roundel:</a:t>
            </a:r>
            <a:r>
              <a:rPr lang="en-CA" altLang="en-US" sz="1000"/>
              <a:t> </a:t>
            </a:r>
            <a:r>
              <a:rPr lang="en-CA" altLang="en-US" sz="1000" i="1"/>
              <a:t>Canadian Air Force News</a:t>
            </a:r>
            <a:r>
              <a:rPr lang="en-CA" altLang="en-US" sz="1000"/>
              <a:t>, Jan-Feb 1964, p.13</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p:txBody>
          <a:bodyPr/>
          <a:lstStyle/>
          <a:p>
            <a:pPr eaLnBrk="1" hangingPunct="1"/>
            <a:endParaRPr lang="en-US" altLang="en-US" smtClean="0"/>
          </a:p>
        </p:txBody>
      </p:sp>
      <p:pic>
        <p:nvPicPr>
          <p:cNvPr id="19459"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550" y="0"/>
            <a:ext cx="7704138" cy="693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0" name="Rectangle 6"/>
          <p:cNvSpPr>
            <a:spLocks noChangeArrowheads="1"/>
          </p:cNvSpPr>
          <p:nvPr/>
        </p:nvSpPr>
        <p:spPr bwMode="auto">
          <a:xfrm>
            <a:off x="1116013" y="5949950"/>
            <a:ext cx="6911975" cy="77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20000"/>
              </a:spcBef>
            </a:pPr>
            <a:r>
              <a:rPr lang="en-US" altLang="en-US" sz="1400">
                <a:solidFill>
                  <a:schemeClr val="bg1"/>
                </a:solidFill>
              </a:rPr>
              <a:t>Attacked by a Fouga Magister at Elizabeth airport </a:t>
            </a:r>
          </a:p>
          <a:p>
            <a:pPr eaLnBrk="1" hangingPunct="1">
              <a:spcBef>
                <a:spcPct val="20000"/>
              </a:spcBef>
            </a:pPr>
            <a:r>
              <a:rPr lang="en-US" altLang="en-US" sz="1400"/>
              <a:t>Photo from Michael Whelan, </a:t>
            </a:r>
            <a:r>
              <a:rPr lang="en-US" altLang="en-US" sz="1400" i="1"/>
              <a:t>The Battle of Jadotville: Irish Soldiers in Combat in the Congo 1961</a:t>
            </a:r>
            <a:r>
              <a:rPr lang="en-US" altLang="en-US" sz="1400"/>
              <a:t>, South Dublin Libraries, 2006 (courtesy of John Gorman).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p:txBody>
          <a:bodyPr/>
          <a:lstStyle/>
          <a:p>
            <a:pPr eaLnBrk="1" hangingPunct="1"/>
            <a:endParaRPr lang="en-US" altLang="en-US" smtClean="0"/>
          </a:p>
        </p:txBody>
      </p:sp>
      <p:sp>
        <p:nvSpPr>
          <p:cNvPr id="20483" name="Rectangle 6"/>
          <p:cNvSpPr>
            <a:spLocks noGrp="1" noChangeArrowheads="1"/>
          </p:cNvSpPr>
          <p:nvPr>
            <p:ph type="body" sz="half" idx="2"/>
          </p:nvPr>
        </p:nvSpPr>
        <p:spPr>
          <a:xfrm>
            <a:off x="4648200" y="1989138"/>
            <a:ext cx="4038600" cy="4137025"/>
          </a:xfrm>
        </p:spPr>
        <p:txBody>
          <a:bodyPr/>
          <a:lstStyle/>
          <a:p>
            <a:pPr eaLnBrk="1" hangingPunct="1">
              <a:buFontTx/>
              <a:buNone/>
            </a:pPr>
            <a:r>
              <a:rPr lang="en-CA" altLang="en-US" smtClean="0"/>
              <a:t>	Irish UN soldier flees from the exploding ammunition dump, Elizabethville: 1961</a:t>
            </a:r>
          </a:p>
          <a:p>
            <a:pPr eaLnBrk="1" hangingPunct="1"/>
            <a:endParaRPr lang="en-CA" altLang="en-US" smtClean="0"/>
          </a:p>
        </p:txBody>
      </p:sp>
      <p:pic>
        <p:nvPicPr>
          <p:cNvPr id="20484" name="Picture 7" descr="CONGO. Katanga. 1961. - AFRICA. Congo. Katanga. Elizabethville.  An Irish UN soldier flees from the exploding ammunition after the dump blew up.   1961. - "/>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4688" y="1341438"/>
            <a:ext cx="3530600"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8"/>
          <p:cNvSpPr txBox="1">
            <a:spLocks noChangeArrowheads="1"/>
          </p:cNvSpPr>
          <p:nvPr/>
        </p:nvSpPr>
        <p:spPr bwMode="auto">
          <a:xfrm>
            <a:off x="5267325" y="6583363"/>
            <a:ext cx="38766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sz="1200"/>
              <a:t>http://www.magnumphotos.com/image/LON71515.html</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CA" altLang="en-US" smtClean="0"/>
              <a:t>Congo 1960</a:t>
            </a:r>
          </a:p>
        </p:txBody>
      </p:sp>
      <p:sp>
        <p:nvSpPr>
          <p:cNvPr id="3075" name="Rectangle 3"/>
          <p:cNvSpPr>
            <a:spLocks noGrp="1" noChangeArrowheads="1"/>
          </p:cNvSpPr>
          <p:nvPr>
            <p:ph type="body" idx="1"/>
          </p:nvPr>
        </p:nvSpPr>
        <p:spPr>
          <a:xfrm>
            <a:off x="250825" y="1600200"/>
            <a:ext cx="5616575" cy="4924425"/>
          </a:xfrm>
        </p:spPr>
        <p:txBody>
          <a:bodyPr/>
          <a:lstStyle/>
          <a:p>
            <a:pPr eaLnBrk="1" hangingPunct="1"/>
            <a:r>
              <a:rPr lang="en-CA" altLang="en-US" sz="2800" dirty="0" smtClean="0"/>
              <a:t>Independence from Belgium </a:t>
            </a:r>
            <a:r>
              <a:rPr lang="en-CA" altLang="en-US" sz="2000" dirty="0" smtClean="0"/>
              <a:t>(June 30)</a:t>
            </a:r>
          </a:p>
          <a:p>
            <a:pPr lvl="1" eaLnBrk="1" hangingPunct="1">
              <a:lnSpc>
                <a:spcPct val="80000"/>
              </a:lnSpc>
            </a:pPr>
            <a:r>
              <a:rPr lang="en-CA" altLang="en-US" sz="2400" dirty="0" smtClean="0"/>
              <a:t>Size of Western Europe</a:t>
            </a:r>
          </a:p>
          <a:p>
            <a:pPr lvl="1" eaLnBrk="1" hangingPunct="1">
              <a:lnSpc>
                <a:spcPct val="80000"/>
              </a:lnSpc>
            </a:pPr>
            <a:r>
              <a:rPr lang="en-CA" altLang="en-US" sz="2400" dirty="0" smtClean="0"/>
              <a:t>Larger decolonization process</a:t>
            </a:r>
          </a:p>
          <a:p>
            <a:pPr lvl="1" eaLnBrk="1" hangingPunct="1">
              <a:lnSpc>
                <a:spcPct val="80000"/>
              </a:lnSpc>
            </a:pPr>
            <a:endParaRPr lang="en-CA" altLang="en-US" sz="2400" dirty="0" smtClean="0"/>
          </a:p>
          <a:p>
            <a:pPr eaLnBrk="1" hangingPunct="1">
              <a:lnSpc>
                <a:spcPct val="80000"/>
              </a:lnSpc>
            </a:pPr>
            <a:r>
              <a:rPr lang="en-CA" altLang="en-US" sz="2800" dirty="0" smtClean="0"/>
              <a:t>Mutiny </a:t>
            </a:r>
            <a:r>
              <a:rPr lang="en-CA" altLang="en-US" sz="2000" dirty="0" smtClean="0"/>
              <a:t>(July 5)</a:t>
            </a:r>
          </a:p>
          <a:p>
            <a:pPr lvl="1" eaLnBrk="1" hangingPunct="1">
              <a:lnSpc>
                <a:spcPct val="80000"/>
              </a:lnSpc>
            </a:pPr>
            <a:r>
              <a:rPr lang="en-CA" altLang="en-US" sz="2400" dirty="0" smtClean="0"/>
              <a:t>Belgian (re)deployment</a:t>
            </a:r>
          </a:p>
          <a:p>
            <a:pPr eaLnBrk="1" hangingPunct="1">
              <a:lnSpc>
                <a:spcPct val="80000"/>
              </a:lnSpc>
            </a:pPr>
            <a:endParaRPr lang="en-CA" altLang="en-US" sz="2800" dirty="0" smtClean="0"/>
          </a:p>
          <a:p>
            <a:pPr eaLnBrk="1" hangingPunct="1">
              <a:lnSpc>
                <a:spcPct val="80000"/>
              </a:lnSpc>
            </a:pPr>
            <a:r>
              <a:rPr lang="en-CA" altLang="en-US" sz="2800" dirty="0" smtClean="0"/>
              <a:t>Secession of Katanga </a:t>
            </a:r>
            <a:r>
              <a:rPr lang="en-CA" altLang="en-US" sz="2000" dirty="0" smtClean="0"/>
              <a:t>(July 11)</a:t>
            </a:r>
          </a:p>
          <a:p>
            <a:pPr eaLnBrk="1" hangingPunct="1">
              <a:lnSpc>
                <a:spcPct val="80000"/>
              </a:lnSpc>
            </a:pPr>
            <a:endParaRPr lang="en-CA" altLang="en-US" sz="2800" dirty="0" smtClean="0"/>
          </a:p>
          <a:p>
            <a:pPr eaLnBrk="1" hangingPunct="1">
              <a:lnSpc>
                <a:spcPct val="80000"/>
              </a:lnSpc>
            </a:pPr>
            <a:r>
              <a:rPr lang="en-CA" altLang="en-US" sz="2800" dirty="0" smtClean="0"/>
              <a:t>Superpower proxy battles</a:t>
            </a:r>
          </a:p>
          <a:p>
            <a:pPr lvl="1" eaLnBrk="1" hangingPunct="1">
              <a:lnSpc>
                <a:spcPct val="80000"/>
              </a:lnSpc>
            </a:pPr>
            <a:r>
              <a:rPr lang="en-CA" altLang="en-US" sz="2400" dirty="0" smtClean="0"/>
              <a:t>Lumumba and </a:t>
            </a:r>
            <a:r>
              <a:rPr lang="en-CA" altLang="en-US" sz="2400" dirty="0" err="1" smtClean="0"/>
              <a:t>Tshombe</a:t>
            </a:r>
            <a:endParaRPr lang="en-CA" altLang="en-US" sz="2400" dirty="0" smtClean="0"/>
          </a:p>
        </p:txBody>
      </p:sp>
      <p:pic>
        <p:nvPicPr>
          <p:cNvPr id="3076" name="Picture 8" descr="patrice_lumumba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24525" y="4941888"/>
            <a:ext cx="1679575"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7" name="Group 25"/>
          <p:cNvGrpSpPr>
            <a:grpSpLocks/>
          </p:cNvGrpSpPr>
          <p:nvPr/>
        </p:nvGrpSpPr>
        <p:grpSpPr bwMode="auto">
          <a:xfrm>
            <a:off x="6156325" y="1844675"/>
            <a:ext cx="2905125" cy="2355850"/>
            <a:chOff x="3878" y="1162"/>
            <a:chExt cx="1830" cy="1484"/>
          </a:xfrm>
        </p:grpSpPr>
        <p:pic>
          <p:nvPicPr>
            <p:cNvPr id="3078" name="Picture 9" descr="congo-map_Sepi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78" y="1162"/>
              <a:ext cx="1434" cy="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xt Box 10"/>
            <p:cNvSpPr txBox="1">
              <a:spLocks noChangeArrowheads="1"/>
            </p:cNvSpPr>
            <p:nvPr/>
          </p:nvSpPr>
          <p:spPr bwMode="auto">
            <a:xfrm>
              <a:off x="4165" y="1828"/>
              <a:ext cx="53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sz="900" b="1"/>
                <a:t>Leopoldville</a:t>
              </a:r>
            </a:p>
          </p:txBody>
        </p:sp>
        <p:sp>
          <p:nvSpPr>
            <p:cNvPr id="224268" name="AutoShape 12"/>
            <p:cNvSpPr>
              <a:spLocks noChangeArrowheads="1"/>
            </p:cNvSpPr>
            <p:nvPr/>
          </p:nvSpPr>
          <p:spPr bwMode="auto">
            <a:xfrm>
              <a:off x="4117" y="1828"/>
              <a:ext cx="72" cy="98"/>
            </a:xfrm>
            <a:prstGeom prst="star5">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CA"/>
            </a:p>
          </p:txBody>
        </p:sp>
        <p:sp>
          <p:nvSpPr>
            <p:cNvPr id="3081" name="Oval 18"/>
            <p:cNvSpPr>
              <a:spLocks noChangeArrowheads="1"/>
            </p:cNvSpPr>
            <p:nvPr/>
          </p:nvSpPr>
          <p:spPr bwMode="auto">
            <a:xfrm>
              <a:off x="4978" y="2468"/>
              <a:ext cx="48" cy="5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082" name="Oval 19"/>
            <p:cNvSpPr>
              <a:spLocks noChangeArrowheads="1"/>
            </p:cNvSpPr>
            <p:nvPr/>
          </p:nvSpPr>
          <p:spPr bwMode="auto">
            <a:xfrm>
              <a:off x="4830" y="2251"/>
              <a:ext cx="48" cy="49"/>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083" name="Text Box 20"/>
            <p:cNvSpPr txBox="1">
              <a:spLocks noChangeArrowheads="1"/>
            </p:cNvSpPr>
            <p:nvPr/>
          </p:nvSpPr>
          <p:spPr bwMode="auto">
            <a:xfrm>
              <a:off x="4785" y="2069"/>
              <a:ext cx="440" cy="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sz="1200">
                  <a:solidFill>
                    <a:schemeClr val="bg1"/>
                  </a:solidFill>
                </a:rPr>
                <a:t>Kamina</a:t>
              </a:r>
            </a:p>
          </p:txBody>
        </p:sp>
        <p:sp>
          <p:nvSpPr>
            <p:cNvPr id="3084" name="Text Box 15"/>
            <p:cNvSpPr txBox="1">
              <a:spLocks noChangeArrowheads="1"/>
            </p:cNvSpPr>
            <p:nvPr/>
          </p:nvSpPr>
          <p:spPr bwMode="auto">
            <a:xfrm>
              <a:off x="4398" y="2492"/>
              <a:ext cx="62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sz="1000" b="1"/>
                <a:t>Elizabethville</a:t>
              </a:r>
            </a:p>
          </p:txBody>
        </p:sp>
        <p:sp>
          <p:nvSpPr>
            <p:cNvPr id="3085" name="Text Box 21"/>
            <p:cNvSpPr txBox="1">
              <a:spLocks noChangeArrowheads="1"/>
            </p:cNvSpPr>
            <p:nvPr/>
          </p:nvSpPr>
          <p:spPr bwMode="auto">
            <a:xfrm>
              <a:off x="5056" y="2261"/>
              <a:ext cx="6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a:t>Katanga</a:t>
              </a: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655638"/>
            <a:ext cx="8229600" cy="762000"/>
          </a:xfrm>
        </p:spPr>
        <p:txBody>
          <a:bodyPr/>
          <a:lstStyle/>
          <a:p>
            <a:pPr eaLnBrk="1" hangingPunct="1"/>
            <a:r>
              <a:rPr lang="en-US" altLang="en-US" sz="3200" smtClean="0"/>
              <a:t>UN Peacekeeper’s Coffins</a:t>
            </a:r>
          </a:p>
        </p:txBody>
      </p:sp>
      <p:pic>
        <p:nvPicPr>
          <p:cNvPr id="21507" name="Picture 3" descr="ONUC_Coffins_UNPhoto7415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06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4"/>
          <p:cNvSpPr txBox="1">
            <a:spLocks noChangeArrowheads="1"/>
          </p:cNvSpPr>
          <p:nvPr/>
        </p:nvSpPr>
        <p:spPr bwMode="auto">
          <a:xfrm rot="5400000">
            <a:off x="8195469" y="5049044"/>
            <a:ext cx="1560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a:latin typeface="Times New Roman" pitchFamily="18" charset="0"/>
              </a:rPr>
              <a:t>UN Photo 74151</a:t>
            </a:r>
          </a:p>
        </p:txBody>
      </p:sp>
      <p:sp>
        <p:nvSpPr>
          <p:cNvPr id="21509" name="Rectangle 5"/>
          <p:cNvSpPr>
            <a:spLocks noChangeArrowheads="1"/>
          </p:cNvSpPr>
          <p:nvPr/>
        </p:nvSpPr>
        <p:spPr bwMode="auto">
          <a:xfrm>
            <a:off x="0" y="616585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CA" altLang="en-US"/>
              <a:t>13 Italian airmen seized and murdered in Kivu by ANC-Stanleyville forces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8" descr="ItalianAirmen_Linner-Kasavubu_2139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4"/>
          <p:cNvSpPr>
            <a:spLocks noChangeArrowheads="1"/>
          </p:cNvSpPr>
          <p:nvPr/>
        </p:nvSpPr>
        <p:spPr bwMode="auto">
          <a:xfrm>
            <a:off x="7016750" y="5589588"/>
            <a:ext cx="2127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a:t>18 November 1961</a:t>
            </a:r>
          </a:p>
        </p:txBody>
      </p:sp>
      <p:sp>
        <p:nvSpPr>
          <p:cNvPr id="22532" name="Rectangle 5"/>
          <p:cNvSpPr>
            <a:spLocks noChangeArrowheads="1"/>
          </p:cNvSpPr>
          <p:nvPr/>
        </p:nvSpPr>
        <p:spPr bwMode="auto">
          <a:xfrm>
            <a:off x="0" y="6021388"/>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CA" altLang="en-US"/>
              <a:t>13 Italian Airmen – Memorial Service</a:t>
            </a:r>
            <a:br>
              <a:rPr lang="en-CA" altLang="en-US"/>
            </a:br>
            <a:r>
              <a:rPr lang="en-CA" altLang="en-US"/>
              <a:t>Centre: SRSG Sture Linner &amp;  President Joseph Kasavubu, flanked by Italian officials. </a:t>
            </a:r>
          </a:p>
        </p:txBody>
      </p:sp>
      <p:sp>
        <p:nvSpPr>
          <p:cNvPr id="22533" name="Rectangle 6"/>
          <p:cNvSpPr>
            <a:spLocks noGrp="1" noChangeArrowheads="1"/>
          </p:cNvSpPr>
          <p:nvPr>
            <p:ph type="title"/>
          </p:nvPr>
        </p:nvSpPr>
        <p:spPr/>
        <p:txBody>
          <a:bodyPr/>
          <a:lstStyle/>
          <a:p>
            <a:pPr eaLnBrk="1" hangingPunct="1"/>
            <a:endParaRPr lang="en-US" altLang="en-US" smtClean="0"/>
          </a:p>
        </p:txBody>
      </p:sp>
      <p:sp>
        <p:nvSpPr>
          <p:cNvPr id="22534" name="Text Box 7"/>
          <p:cNvSpPr txBox="1">
            <a:spLocks noChangeArrowheads="1"/>
          </p:cNvSpPr>
          <p:nvPr/>
        </p:nvSpPr>
        <p:spPr bwMode="auto">
          <a:xfrm>
            <a:off x="8301038" y="6021388"/>
            <a:ext cx="8429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30000"/>
              </a:spcBef>
            </a:pPr>
            <a:r>
              <a:rPr lang="en-CA" altLang="en-US" sz="1200"/>
              <a:t>UN Photo</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p:txBody>
          <a:bodyPr/>
          <a:lstStyle/>
          <a:p>
            <a:pPr eaLnBrk="1" hangingPunct="1"/>
            <a:r>
              <a:rPr lang="en-CA" altLang="en-US" sz="4000" dirty="0" smtClean="0"/>
              <a:t>Dag Hammarskjöld in plane crash</a:t>
            </a:r>
          </a:p>
        </p:txBody>
      </p:sp>
      <p:pic>
        <p:nvPicPr>
          <p:cNvPr id="15363" name="Picture 6" descr="UN Secretary-General Di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35896" y="1337067"/>
            <a:ext cx="3857625"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7" descr="UN Force in the Con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3850" y="1341438"/>
            <a:ext cx="385762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8"/>
          <p:cNvSpPr>
            <a:spLocks noChangeArrowheads="1"/>
          </p:cNvSpPr>
          <p:nvPr/>
        </p:nvSpPr>
        <p:spPr bwMode="auto">
          <a:xfrm>
            <a:off x="468313" y="5763862"/>
            <a:ext cx="2254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30000"/>
              </a:spcBef>
            </a:pPr>
            <a:r>
              <a:rPr lang="en-CA" altLang="en-US" dirty="0"/>
              <a:t>17 September 1961 </a:t>
            </a:r>
          </a:p>
        </p:txBody>
      </p:sp>
      <p:sp>
        <p:nvSpPr>
          <p:cNvPr id="15366" name="Text Box 9"/>
          <p:cNvSpPr txBox="1">
            <a:spLocks noChangeArrowheads="1"/>
          </p:cNvSpPr>
          <p:nvPr/>
        </p:nvSpPr>
        <p:spPr bwMode="auto">
          <a:xfrm>
            <a:off x="663575" y="4456113"/>
            <a:ext cx="3476625"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i="1" dirty="0"/>
              <a:t>Plane route</a:t>
            </a:r>
          </a:p>
          <a:p>
            <a:pPr eaLnBrk="1" hangingPunct="1">
              <a:buFontTx/>
              <a:buChar char="•"/>
            </a:pPr>
            <a:r>
              <a:rPr lang="en-US" altLang="en-US" dirty="0"/>
              <a:t> Detour</a:t>
            </a:r>
          </a:p>
          <a:p>
            <a:pPr eaLnBrk="1" hangingPunct="1">
              <a:buFontTx/>
              <a:buChar char="•"/>
            </a:pPr>
            <a:r>
              <a:rPr lang="en-US" altLang="en-US" dirty="0"/>
              <a:t> In range only after dark</a:t>
            </a:r>
          </a:p>
          <a:p>
            <a:pPr eaLnBrk="1" hangingPunct="1">
              <a:buFontTx/>
              <a:buChar char="•"/>
            </a:pPr>
            <a:r>
              <a:rPr lang="en-US" altLang="en-US" dirty="0"/>
              <a:t> Strict radio silence </a:t>
            </a:r>
          </a:p>
          <a:p>
            <a:pPr eaLnBrk="1" hangingPunct="1"/>
            <a:endParaRPr lang="en-US" altLang="en-US" dirty="0"/>
          </a:p>
        </p:txBody>
      </p:sp>
      <p:pic>
        <p:nvPicPr>
          <p:cNvPr id="7" name="Picture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81589" y="4653136"/>
            <a:ext cx="1993850" cy="19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TextBox 1"/>
          <p:cNvSpPr txBox="1"/>
          <p:nvPr/>
        </p:nvSpPr>
        <p:spPr>
          <a:xfrm>
            <a:off x="4181475" y="5763862"/>
            <a:ext cx="2706831" cy="646331"/>
          </a:xfrm>
          <a:prstGeom prst="rect">
            <a:avLst/>
          </a:prstGeom>
          <a:noFill/>
        </p:spPr>
        <p:txBody>
          <a:bodyPr wrap="none" rtlCol="0">
            <a:spAutoFit/>
          </a:bodyPr>
          <a:lstStyle/>
          <a:p>
            <a:r>
              <a:rPr lang="en-US" dirty="0" smtClean="0"/>
              <a:t>U Thant (Burma) elected</a:t>
            </a:r>
          </a:p>
          <a:p>
            <a:r>
              <a:rPr lang="en-US" dirty="0" smtClean="0"/>
              <a:t>30 November 1961</a:t>
            </a:r>
            <a:endParaRPr lang="en-US" dirty="0"/>
          </a:p>
        </p:txBody>
      </p:sp>
    </p:spTree>
    <p:extLst>
      <p:ext uri="{BB962C8B-B14F-4D97-AF65-F5344CB8AC3E}">
        <p14:creationId xmlns:p14="http://schemas.microsoft.com/office/powerpoint/2010/main" val="28961145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CA" altLang="en-US" smtClean="0"/>
              <a:t>Creation of a “UN Air Force”</a:t>
            </a:r>
          </a:p>
        </p:txBody>
      </p:sp>
      <p:sp>
        <p:nvSpPr>
          <p:cNvPr id="23555" name="Rectangle 3"/>
          <p:cNvSpPr>
            <a:spLocks noGrp="1" noChangeArrowheads="1"/>
          </p:cNvSpPr>
          <p:nvPr>
            <p:ph type="body" idx="1"/>
          </p:nvPr>
        </p:nvSpPr>
        <p:spPr>
          <a:xfrm>
            <a:off x="395536" y="1268760"/>
            <a:ext cx="8415280" cy="4137025"/>
          </a:xfrm>
        </p:spPr>
        <p:txBody>
          <a:bodyPr/>
          <a:lstStyle/>
          <a:p>
            <a:pPr eaLnBrk="1" hangingPunct="1"/>
            <a:r>
              <a:rPr lang="en-CA" altLang="en-US" dirty="0"/>
              <a:t>Hammarskjöld’s </a:t>
            </a:r>
            <a:r>
              <a:rPr lang="en-CA" altLang="en-US" dirty="0" smtClean="0"/>
              <a:t>leadership</a:t>
            </a:r>
          </a:p>
          <a:p>
            <a:pPr lvl="1" eaLnBrk="1" hangingPunct="1"/>
            <a:r>
              <a:rPr lang="en-CA" altLang="en-US" dirty="0" smtClean="0"/>
              <a:t>Armed aircraft: Ethiopia, India, Sweden</a:t>
            </a:r>
          </a:p>
          <a:p>
            <a:pPr lvl="1" eaLnBrk="1" hangingPunct="1"/>
            <a:endParaRPr lang="en-CA" altLang="en-US" dirty="0" smtClean="0"/>
          </a:p>
          <a:p>
            <a:pPr eaLnBrk="1" hangingPunct="1"/>
            <a:r>
              <a:rPr lang="en-CA" altLang="en-US" dirty="0" smtClean="0"/>
              <a:t>Pres. Kennedy offers eight US jets</a:t>
            </a:r>
          </a:p>
          <a:p>
            <a:pPr lvl="1" eaLnBrk="1" hangingPunct="1"/>
            <a:r>
              <a:rPr lang="en-CA" altLang="en-US" sz="2400" dirty="0" smtClean="0"/>
              <a:t> Joint Chiefs: “seek out </a:t>
            </a:r>
          </a:p>
          <a:p>
            <a:pPr marL="457200" lvl="1" indent="0" eaLnBrk="1" hangingPunct="1">
              <a:buNone/>
            </a:pPr>
            <a:r>
              <a:rPr lang="en-CA" altLang="en-US" sz="2400" dirty="0"/>
              <a:t>	</a:t>
            </a:r>
            <a:r>
              <a:rPr lang="en-CA" altLang="en-US" sz="2400" dirty="0" smtClean="0"/>
              <a:t>and destroy on ground </a:t>
            </a:r>
          </a:p>
          <a:p>
            <a:pPr marL="457200" lvl="1" indent="0" eaLnBrk="1" hangingPunct="1">
              <a:buNone/>
            </a:pPr>
            <a:r>
              <a:rPr lang="en-CA" altLang="en-US" sz="2400" dirty="0"/>
              <a:t>	</a:t>
            </a:r>
            <a:r>
              <a:rPr lang="en-CA" altLang="en-US" sz="2400" dirty="0" smtClean="0"/>
              <a:t>or in the air the </a:t>
            </a:r>
            <a:r>
              <a:rPr lang="en-CA" altLang="en-US" sz="2400" dirty="0" err="1" smtClean="0"/>
              <a:t>Fouga</a:t>
            </a:r>
            <a:r>
              <a:rPr lang="en-CA" altLang="en-US" sz="2400" dirty="0" smtClean="0"/>
              <a:t> </a:t>
            </a:r>
            <a:br>
              <a:rPr lang="en-CA" altLang="en-US" sz="2400" dirty="0" smtClean="0"/>
            </a:br>
            <a:r>
              <a:rPr lang="en-CA" altLang="en-US" sz="2400" dirty="0" smtClean="0"/>
              <a:t>	Magister jets”</a:t>
            </a:r>
          </a:p>
          <a:p>
            <a:pPr lvl="1" eaLnBrk="1" hangingPunct="1"/>
            <a:r>
              <a:rPr lang="en-CA" altLang="en-US" sz="2400" dirty="0" smtClean="0"/>
              <a:t> Thant declined</a:t>
            </a:r>
          </a:p>
          <a:p>
            <a:pPr marL="914400" lvl="2" indent="0" eaLnBrk="1" hangingPunct="1">
              <a:buNone/>
            </a:pPr>
            <a:r>
              <a:rPr lang="en-CA" altLang="en-US" sz="2000" dirty="0" smtClean="0"/>
              <a:t>(to avoid superpower conflict)</a:t>
            </a:r>
          </a:p>
        </p:txBody>
      </p:sp>
      <p:sp>
        <p:nvSpPr>
          <p:cNvPr id="5" name="Rectangle 1" descr="189364 - First Phase Digital - 06_08_2008 - 16"/>
          <p:cNvSpPr>
            <a:spLocks noGrp="1" noChangeAspect="1" noChangeArrowheads="1"/>
          </p:cNvSpPr>
          <p:nvPr/>
        </p:nvSpPr>
        <p:spPr bwMode="auto">
          <a:xfrm>
            <a:off x="5184391" y="3789040"/>
            <a:ext cx="3631717" cy="2845404"/>
          </a:xfrm>
          <a:prstGeom prst="rect">
            <a:avLst/>
          </a:prstGeom>
          <a:blipFill dpi="0" rotWithShape="1">
            <a:blip r:embed="rId2" cstate="email">
              <a:extLst>
                <a:ext uri="{28A0092B-C50C-407E-A947-70E740481C1C}">
                  <a14:useLocalDpi xmlns:a14="http://schemas.microsoft.com/office/drawing/2010/main"/>
                </a:ext>
              </a:extLst>
            </a:blip>
            <a:srcRect/>
            <a:stretch>
              <a:fillRect l="-19353" t="-53651" r="-14573" b="-65215"/>
            </a:stretch>
          </a:blipFill>
          <a:ln w="9525">
            <a:solidFill>
              <a:schemeClr val="tx1"/>
            </a:solidFill>
            <a:miter lim="800000"/>
            <a:headEnd/>
            <a:tailEnd/>
          </a:ln>
        </p:spPr>
        <p:txBody>
          <a:bodyPr/>
          <a:lstStyle/>
          <a:p>
            <a:pPr hangingPunct="0">
              <a:lnSpc>
                <a:spcPct val="93000"/>
              </a:lnSpc>
              <a:buClr>
                <a:srgbClr val="000000"/>
              </a:buClr>
              <a:buSzPct val="100000"/>
              <a:buFont typeface="Times New Roman" pitchFamily="18" charset="0"/>
              <a:buNone/>
            </a:pPr>
            <a:endParaRPr lang="en-US" altLang="en-US">
              <a:solidFill>
                <a:schemeClr val="tx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0" y="6399213"/>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CA" altLang="en-US">
                <a:solidFill>
                  <a:schemeClr val="tx2"/>
                </a:solidFill>
              </a:rPr>
              <a:t>Council debates before passing resolution 169: force authorized to expel mercenaries</a:t>
            </a:r>
          </a:p>
        </p:txBody>
      </p:sp>
      <p:sp>
        <p:nvSpPr>
          <p:cNvPr id="24579" name="Text Box 5"/>
          <p:cNvSpPr txBox="1">
            <a:spLocks noChangeArrowheads="1"/>
          </p:cNvSpPr>
          <p:nvPr/>
        </p:nvSpPr>
        <p:spPr bwMode="auto">
          <a:xfrm>
            <a:off x="0" y="6143625"/>
            <a:ext cx="16906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sz="1400"/>
              <a:t>24 November 1961</a:t>
            </a:r>
          </a:p>
        </p:txBody>
      </p:sp>
      <p:sp>
        <p:nvSpPr>
          <p:cNvPr id="24580" name="Text Box 6"/>
          <p:cNvSpPr txBox="1">
            <a:spLocks noChangeArrowheads="1"/>
          </p:cNvSpPr>
          <p:nvPr/>
        </p:nvSpPr>
        <p:spPr bwMode="auto">
          <a:xfrm>
            <a:off x="7486650" y="6092825"/>
            <a:ext cx="165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sz="1400"/>
              <a:t>UN Photo 214006</a:t>
            </a:r>
            <a:r>
              <a:rPr lang="en-CA" altLang="en-US"/>
              <a:t> </a:t>
            </a:r>
          </a:p>
        </p:txBody>
      </p:sp>
      <p:pic>
        <p:nvPicPr>
          <p:cNvPr id="24581" name="Picture 7" descr="SC_214006_196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7092950" y="333375"/>
            <a:ext cx="2051050" cy="1143000"/>
          </a:xfrm>
        </p:spPr>
        <p:txBody>
          <a:bodyPr/>
          <a:lstStyle/>
          <a:p>
            <a:pPr algn="l" eaLnBrk="1" hangingPunct="1"/>
            <a:r>
              <a:rPr lang="en-CA" altLang="en-US" sz="2800" smtClean="0"/>
              <a:t>Ethiopian Sabre Jets</a:t>
            </a:r>
          </a:p>
        </p:txBody>
      </p:sp>
      <p:pic>
        <p:nvPicPr>
          <p:cNvPr id="25603" name="Picture 6" descr="SAAB_lineup_167826_196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938"/>
            <a:ext cx="6948488"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7"/>
          <p:cNvSpPr>
            <a:spLocks noChangeArrowheads="1"/>
          </p:cNvSpPr>
          <p:nvPr/>
        </p:nvSpPr>
        <p:spPr bwMode="auto">
          <a:xfrm>
            <a:off x="0" y="6216650"/>
            <a:ext cx="457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a:t>Leopoldville, 3 October 1961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p:txBody>
          <a:bodyPr/>
          <a:lstStyle/>
          <a:p>
            <a:pPr eaLnBrk="1" hangingPunct="1"/>
            <a:endParaRPr lang="en-US" altLang="en-US" smtClean="0"/>
          </a:p>
        </p:txBody>
      </p:sp>
      <p:pic>
        <p:nvPicPr>
          <p:cNvPr id="26627"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948488"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Saab_72365_27Oct196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4"/>
          <p:cNvSpPr>
            <a:spLocks noGrp="1" noChangeArrowheads="1"/>
          </p:cNvSpPr>
          <p:nvPr>
            <p:ph type="title"/>
          </p:nvPr>
        </p:nvSpPr>
        <p:spPr>
          <a:xfrm>
            <a:off x="457200" y="274638"/>
            <a:ext cx="8229600" cy="633412"/>
          </a:xfrm>
        </p:spPr>
        <p:txBody>
          <a:bodyPr/>
          <a:lstStyle/>
          <a:p>
            <a:pPr eaLnBrk="1" hangingPunct="1"/>
            <a:r>
              <a:rPr lang="en-CA" altLang="en-US" sz="4000" smtClean="0">
                <a:solidFill>
                  <a:schemeClr val="tx1"/>
                </a:solidFill>
              </a:rPr>
              <a:t>Swedish Saab J29 Jets</a:t>
            </a:r>
          </a:p>
        </p:txBody>
      </p:sp>
      <p:sp>
        <p:nvSpPr>
          <p:cNvPr id="27652" name="Rectangle 7"/>
          <p:cNvSpPr>
            <a:spLocks noChangeArrowheads="1"/>
          </p:cNvSpPr>
          <p:nvPr/>
        </p:nvSpPr>
        <p:spPr bwMode="auto">
          <a:xfrm>
            <a:off x="8042275" y="6381750"/>
            <a:ext cx="1101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sz="1000"/>
              <a:t>UN photo 72365</a:t>
            </a:r>
          </a:p>
        </p:txBody>
      </p:sp>
      <p:sp>
        <p:nvSpPr>
          <p:cNvPr id="27653" name="Rectangle 8"/>
          <p:cNvSpPr>
            <a:spLocks noChangeArrowheads="1"/>
          </p:cNvSpPr>
          <p:nvPr/>
        </p:nvSpPr>
        <p:spPr bwMode="auto">
          <a:xfrm>
            <a:off x="3276600" y="6491288"/>
            <a:ext cx="1797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a:t>“Flying Barrels “</a:t>
            </a:r>
          </a:p>
        </p:txBody>
      </p:sp>
      <p:sp>
        <p:nvSpPr>
          <p:cNvPr id="27654" name="Rectangle 9"/>
          <p:cNvSpPr>
            <a:spLocks noChangeArrowheads="1"/>
          </p:cNvSpPr>
          <p:nvPr/>
        </p:nvSpPr>
        <p:spPr bwMode="auto">
          <a:xfrm>
            <a:off x="7640638" y="5999163"/>
            <a:ext cx="15033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sz="1400"/>
              <a:t>27 October 1961</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endParaRPr lang="en-US" altLang="en-US" smtClean="0"/>
          </a:p>
        </p:txBody>
      </p:sp>
      <p:pic>
        <p:nvPicPr>
          <p:cNvPr id="28675" name="Picture 3" descr="Saab_TunnaniKongo_Sepi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6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4"/>
          <p:cNvSpPr txBox="1">
            <a:spLocks noChangeArrowheads="1"/>
          </p:cNvSpPr>
          <p:nvPr/>
        </p:nvSpPr>
        <p:spPr bwMode="auto">
          <a:xfrm>
            <a:off x="6129338" y="6092825"/>
            <a:ext cx="3014662"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i="1"/>
              <a:t>Svenn Willy Mikaelsen</a:t>
            </a:r>
            <a:endParaRPr lang="en-CA" altLang="en-US"/>
          </a:p>
          <a:p>
            <a:pPr eaLnBrk="1" hangingPunct="1"/>
            <a:r>
              <a:rPr lang="en-CA" altLang="en-US" sz="700"/>
              <a:t>http://larsgyllenhaal.blogspot.com/2010/10/nordic-soldiers-in-congo.html</a:t>
            </a:r>
          </a:p>
        </p:txBody>
      </p:sp>
      <p:sp>
        <p:nvSpPr>
          <p:cNvPr id="28677" name="Rectangle 5"/>
          <p:cNvSpPr>
            <a:spLocks noChangeArrowheads="1"/>
          </p:cNvSpPr>
          <p:nvPr/>
        </p:nvSpPr>
        <p:spPr bwMode="auto">
          <a:xfrm>
            <a:off x="1619250" y="6165850"/>
            <a:ext cx="4438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Wreckage of Saab 29 fighter in the Congo</a:t>
            </a:r>
            <a:endParaRPr lang="en-CA"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ONUC_Aircraft_UNPhoto7266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71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a:spLocks noGrp="1" noChangeArrowheads="1"/>
          </p:cNvSpPr>
          <p:nvPr>
            <p:ph type="title"/>
          </p:nvPr>
        </p:nvSpPr>
        <p:spPr>
          <a:xfrm>
            <a:off x="468313" y="404813"/>
            <a:ext cx="8229600" cy="1143000"/>
          </a:xfrm>
        </p:spPr>
        <p:txBody>
          <a:bodyPr/>
          <a:lstStyle/>
          <a:p>
            <a:pPr eaLnBrk="1" hangingPunct="1"/>
            <a:r>
              <a:rPr lang="en-CA" altLang="en-US" smtClean="0">
                <a:solidFill>
                  <a:schemeClr val="tx1"/>
                </a:solidFill>
              </a:rPr>
              <a:t>Indian Canberra Bombers</a:t>
            </a:r>
            <a:endParaRPr lang="en-US" altLang="en-US" smtClean="0">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p:cNvSpPr>
            <a:spLocks noGrp="1" noChangeArrowheads="1"/>
          </p:cNvSpPr>
          <p:nvPr>
            <p:ph type="title"/>
          </p:nvPr>
        </p:nvSpPr>
        <p:spPr/>
        <p:txBody>
          <a:bodyPr/>
          <a:lstStyle/>
          <a:p>
            <a:pPr eaLnBrk="1" hangingPunct="1"/>
            <a:r>
              <a:rPr lang="en-CA" altLang="en-US" sz="4000" dirty="0" smtClean="0"/>
              <a:t>UN Intervenes (July 1960)</a:t>
            </a:r>
          </a:p>
        </p:txBody>
      </p:sp>
      <p:pic>
        <p:nvPicPr>
          <p:cNvPr id="4099" name="Picture 8" descr="Security Council Unanimously Recommends Admission of Sierra Leone to Membership in U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27538" y="3789363"/>
            <a:ext cx="3960812"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13" descr="UN Secretary-General Holds Press Conferenc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9750" y="1341438"/>
            <a:ext cx="385762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15"/>
          <p:cNvSpPr>
            <a:spLocks noChangeArrowheads="1"/>
          </p:cNvSpPr>
          <p:nvPr/>
        </p:nvSpPr>
        <p:spPr bwMode="auto">
          <a:xfrm>
            <a:off x="4679950" y="1628775"/>
            <a:ext cx="345598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dirty="0" smtClean="0"/>
              <a:t>Secretary-General Dag </a:t>
            </a:r>
            <a:r>
              <a:rPr lang="en-CA" altLang="en-US" dirty="0"/>
              <a:t>Hammarskjöld </a:t>
            </a:r>
            <a:r>
              <a:rPr lang="en-CA" altLang="en-US" dirty="0" smtClean="0"/>
              <a:t>leads (14 July)</a:t>
            </a:r>
          </a:p>
          <a:p>
            <a:pPr eaLnBrk="1" hangingPunct="1"/>
            <a:endParaRPr lang="en-CA" altLang="en-US" dirty="0"/>
          </a:p>
          <a:p>
            <a:pPr eaLnBrk="1" hangingPunct="1"/>
            <a:endParaRPr lang="en-CA" altLang="en-US" dirty="0" smtClean="0"/>
          </a:p>
          <a:p>
            <a:pPr eaLnBrk="1" hangingPunct="1"/>
            <a:r>
              <a:rPr lang="en-CA" altLang="en-US" dirty="0" smtClean="0"/>
              <a:t>Security </a:t>
            </a:r>
            <a:r>
              <a:rPr lang="en-CA" altLang="en-US" dirty="0"/>
              <a:t>Council Resolution 143 (17 </a:t>
            </a:r>
            <a:r>
              <a:rPr lang="en-CA" altLang="en-US" dirty="0" smtClean="0"/>
              <a:t>July)</a:t>
            </a:r>
            <a:endParaRPr lang="en-CA" altLang="en-US" dirty="0"/>
          </a:p>
        </p:txBody>
      </p:sp>
      <p:sp>
        <p:nvSpPr>
          <p:cNvPr id="4102" name="Rectangle 16"/>
          <p:cNvSpPr>
            <a:spLocks noChangeArrowheads="1"/>
          </p:cNvSpPr>
          <p:nvPr/>
        </p:nvSpPr>
        <p:spPr bwMode="auto">
          <a:xfrm>
            <a:off x="539750" y="4797425"/>
            <a:ext cx="3598863"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80000"/>
              </a:lnSpc>
              <a:spcBef>
                <a:spcPct val="30000"/>
              </a:spcBef>
            </a:pPr>
            <a:r>
              <a:rPr lang="en-CA" altLang="en-US"/>
              <a:t>Unstated Goals: </a:t>
            </a:r>
          </a:p>
          <a:p>
            <a:pPr eaLnBrk="1" hangingPunct="1">
              <a:lnSpc>
                <a:spcPct val="80000"/>
              </a:lnSpc>
              <a:spcBef>
                <a:spcPct val="30000"/>
              </a:spcBef>
            </a:pPr>
            <a:r>
              <a:rPr lang="en-CA" altLang="en-US"/>
              <a:t>- UN </a:t>
            </a:r>
            <a:r>
              <a:rPr lang="en-CA" altLang="en-US" i="1"/>
              <a:t>in,</a:t>
            </a:r>
            <a:r>
              <a:rPr lang="en-CA" altLang="en-US"/>
              <a:t> superpowers </a:t>
            </a:r>
            <a:r>
              <a:rPr lang="en-CA" altLang="en-US" i="1"/>
              <a:t>out</a:t>
            </a:r>
            <a:r>
              <a:rPr lang="en-CA" altLang="en-US"/>
              <a:t> </a:t>
            </a:r>
          </a:p>
          <a:p>
            <a:pPr eaLnBrk="1" hangingPunct="1">
              <a:lnSpc>
                <a:spcPct val="80000"/>
              </a:lnSpc>
              <a:spcBef>
                <a:spcPct val="30000"/>
              </a:spcBef>
              <a:buFontTx/>
              <a:buChar char="-"/>
            </a:pPr>
            <a:r>
              <a:rPr lang="en-CA" altLang="en-US"/>
              <a:t> boost Central government </a:t>
            </a:r>
            <a:r>
              <a:rPr lang="en-CA" altLang="en-US" i="1"/>
              <a:t>up,</a:t>
            </a:r>
            <a:r>
              <a:rPr lang="en-CA" altLang="en-US"/>
              <a:t> push Katangan secession </a:t>
            </a:r>
            <a:r>
              <a:rPr lang="en-CA" altLang="en-US" i="1"/>
              <a:t>down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descr="Canberra_71337_10Oct196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39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3"/>
          <p:cNvSpPr>
            <a:spLocks noChangeArrowheads="1"/>
          </p:cNvSpPr>
          <p:nvPr/>
        </p:nvSpPr>
        <p:spPr bwMode="auto">
          <a:xfrm>
            <a:off x="0" y="5667375"/>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p>
        </p:txBody>
      </p:sp>
      <p:sp>
        <p:nvSpPr>
          <p:cNvPr id="30724" name="Rectangle 5"/>
          <p:cNvSpPr>
            <a:spLocks noChangeArrowheads="1"/>
          </p:cNvSpPr>
          <p:nvPr/>
        </p:nvSpPr>
        <p:spPr bwMode="auto">
          <a:xfrm>
            <a:off x="0" y="64214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CA" altLang="en-US"/>
              <a:t>Indian Canberra Bombers</a:t>
            </a:r>
            <a:r>
              <a:rPr lang="en-CA" altLang="en-US" b="1"/>
              <a:t> </a:t>
            </a:r>
            <a:endParaRPr lang="en-CA" altLang="en-US"/>
          </a:p>
        </p:txBody>
      </p:sp>
      <p:sp>
        <p:nvSpPr>
          <p:cNvPr id="30725" name="Rectangle 6"/>
          <p:cNvSpPr>
            <a:spLocks noChangeArrowheads="1"/>
          </p:cNvSpPr>
          <p:nvPr/>
        </p:nvSpPr>
        <p:spPr bwMode="auto">
          <a:xfrm>
            <a:off x="8027988" y="6381750"/>
            <a:ext cx="11160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30000"/>
              </a:spcBef>
            </a:pPr>
            <a:r>
              <a:rPr lang="en-CA" altLang="en-US" sz="1000"/>
              <a:t>UN Photo 71337</a:t>
            </a:r>
          </a:p>
        </p:txBody>
      </p:sp>
      <p:sp>
        <p:nvSpPr>
          <p:cNvPr id="30726" name="Rectangle 8"/>
          <p:cNvSpPr>
            <a:spLocks noGrp="1" noChangeArrowheads="1"/>
          </p:cNvSpPr>
          <p:nvPr>
            <p:ph type="title"/>
          </p:nvPr>
        </p:nvSpPr>
        <p:spPr/>
        <p:txBody>
          <a:bodyPr/>
          <a:lstStyle/>
          <a:p>
            <a:pPr eaLnBrk="1" hangingPunct="1"/>
            <a:endParaRPr lang="en-US" altLang="en-US" smtClean="0"/>
          </a:p>
        </p:txBody>
      </p:sp>
      <p:sp>
        <p:nvSpPr>
          <p:cNvPr id="30727" name="Rectangle 9"/>
          <p:cNvSpPr>
            <a:spLocks noChangeArrowheads="1"/>
          </p:cNvSpPr>
          <p:nvPr/>
        </p:nvSpPr>
        <p:spPr bwMode="auto">
          <a:xfrm>
            <a:off x="7258050" y="5949950"/>
            <a:ext cx="1885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a:t>10 October 1961</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Congo_Airplane_UNPhoto_c196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3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5"/>
          <p:cNvSpPr>
            <a:spLocks noGrp="1" noChangeArrowheads="1"/>
          </p:cNvSpPr>
          <p:nvPr>
            <p:ph type="title"/>
          </p:nvPr>
        </p:nvSpPr>
        <p:spPr/>
        <p:txBody>
          <a:bodyPr/>
          <a:lstStyle/>
          <a:p>
            <a:pPr eaLnBrk="1" hangingPunct="1"/>
            <a:endParaRPr lang="en-US" altLang="en-US"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endParaRPr lang="en-US" altLang="en-US" smtClean="0"/>
          </a:p>
        </p:txBody>
      </p:sp>
      <p:pic>
        <p:nvPicPr>
          <p:cNvPr id="32771" name="Picture 3" descr="Canberras in the Cong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5"/>
          <p:cNvSpPr>
            <a:spLocks noChangeArrowheads="1"/>
          </p:cNvSpPr>
          <p:nvPr/>
        </p:nvSpPr>
        <p:spPr bwMode="auto">
          <a:xfrm>
            <a:off x="0" y="5734050"/>
            <a:ext cx="9144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CA" altLang="en-US"/>
              <a:t>Source:</a:t>
            </a:r>
          </a:p>
          <a:p>
            <a:pPr algn="ctr" eaLnBrk="1" hangingPunct="1"/>
            <a:r>
              <a:rPr lang="en-CA" altLang="en-US">
                <a:hlinkClick r:id="rId3"/>
              </a:rPr>
              <a:t>http://www.bharat-rakshak.com/IAF/History/Congo.html</a:t>
            </a:r>
            <a:endParaRPr lang="en-CA" altLang="en-US"/>
          </a:p>
          <a:p>
            <a:pPr algn="ctr" eaLnBrk="1" hangingPunct="1"/>
            <a:r>
              <a:rPr lang="en-CA" altLang="en-US"/>
              <a:t>(5 photos)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endParaRPr lang="en-US" altLang="en-US" smtClean="0"/>
          </a:p>
        </p:txBody>
      </p:sp>
      <p:pic>
        <p:nvPicPr>
          <p:cNvPr id="33795" name="Picture 3" descr="Congo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54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endParaRPr lang="en-US" altLang="en-US" smtClean="0"/>
          </a:p>
        </p:txBody>
      </p:sp>
      <p:pic>
        <p:nvPicPr>
          <p:cNvPr id="34819" name="Picture 3" descr="PMW_Canberra_Cong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5"/>
          <p:cNvSpPr>
            <a:spLocks noChangeArrowheads="1"/>
          </p:cNvSpPr>
          <p:nvPr/>
        </p:nvSpPr>
        <p:spPr bwMode="auto">
          <a:xfrm>
            <a:off x="4083050" y="6491288"/>
            <a:ext cx="4997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Sqn Ldr PM Wilson in the cockpit of a Canberra</a:t>
            </a:r>
            <a:endParaRPr lang="en-CA" alt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endParaRPr lang="en-US" altLang="en-US" smtClean="0"/>
          </a:p>
        </p:txBody>
      </p:sp>
      <p:pic>
        <p:nvPicPr>
          <p:cNvPr id="35843" name="Picture 3" descr="Congo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8027988"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p:txBody>
          <a:bodyPr/>
          <a:lstStyle/>
          <a:p>
            <a:pPr eaLnBrk="1" hangingPunct="1"/>
            <a:endParaRPr lang="en-US" altLang="en-US" smtClean="0"/>
          </a:p>
        </p:txBody>
      </p:sp>
      <p:pic>
        <p:nvPicPr>
          <p:cNvPr id="36867" name="Picture 5" descr="07237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2988" y="0"/>
            <a:ext cx="6948487"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endParaRPr lang="en-US" altLang="en-US" smtClean="0"/>
          </a:p>
        </p:txBody>
      </p:sp>
      <p:pic>
        <p:nvPicPr>
          <p:cNvPr id="37891" name="Picture 3" descr="Congo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4"/>
          <p:cNvSpPr>
            <a:spLocks noChangeArrowheads="1"/>
          </p:cNvSpPr>
          <p:nvPr/>
        </p:nvSpPr>
        <p:spPr bwMode="auto">
          <a:xfrm>
            <a:off x="5702300" y="5013325"/>
            <a:ext cx="34417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sz="900"/>
              <a:t>http://www.bharat-rakshak.com/IAF/History/1960s/Congo01.html</a:t>
            </a:r>
          </a:p>
        </p:txBody>
      </p:sp>
      <p:sp>
        <p:nvSpPr>
          <p:cNvPr id="37893" name="Rectangle 5"/>
          <p:cNvSpPr>
            <a:spLocks noChangeArrowheads="1"/>
          </p:cNvSpPr>
          <p:nvPr/>
        </p:nvSpPr>
        <p:spPr bwMode="auto">
          <a:xfrm>
            <a:off x="0" y="5327650"/>
            <a:ext cx="9144000" cy="158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CA" altLang="en-US" sz="2000"/>
              <a:t>Flying in Formation: </a:t>
            </a:r>
          </a:p>
          <a:p>
            <a:pPr algn="ctr" eaLnBrk="1" hangingPunct="1"/>
            <a:endParaRPr lang="en-CA" altLang="en-US" sz="2000"/>
          </a:p>
          <a:p>
            <a:pPr algn="ctr" eaLnBrk="1" hangingPunct="1"/>
            <a:r>
              <a:rPr lang="en-CA" altLang="en-US" sz="2000"/>
              <a:t>2 IAF B(1) Canberras; 2 Swedish J29s Saabs; 2 Ethiopian F-86 Sabres </a:t>
            </a:r>
          </a:p>
          <a:p>
            <a:pPr algn="ctr" eaLnBrk="1" hangingPunct="1"/>
            <a:endParaRPr lang="en-CA" altLang="en-US" sz="2000"/>
          </a:p>
          <a:p>
            <a:pPr algn="ctr" eaLnBrk="1" hangingPunct="1"/>
            <a:endParaRPr lang="en-CA" alt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descr="72379[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72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6"/>
          <p:cNvSpPr>
            <a:spLocks noChangeArrowheads="1"/>
          </p:cNvSpPr>
          <p:nvPr/>
        </p:nvSpPr>
        <p:spPr bwMode="auto">
          <a:xfrm>
            <a:off x="5076825" y="2997200"/>
            <a:ext cx="249555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30000"/>
              </a:spcBef>
            </a:pPr>
            <a:r>
              <a:rPr lang="en-US" altLang="en-US"/>
              <a:t>Rockets for SAAB jets,</a:t>
            </a:r>
          </a:p>
          <a:p>
            <a:pPr eaLnBrk="1" hangingPunct="1">
              <a:spcBef>
                <a:spcPct val="30000"/>
              </a:spcBef>
            </a:pPr>
            <a:r>
              <a:rPr lang="en-US" altLang="en-US"/>
              <a:t>Elisabethville airport</a:t>
            </a:r>
          </a:p>
        </p:txBody>
      </p:sp>
      <p:sp>
        <p:nvSpPr>
          <p:cNvPr id="38916" name="Rectangle 7"/>
          <p:cNvSpPr>
            <a:spLocks noChangeArrowheads="1"/>
          </p:cNvSpPr>
          <p:nvPr/>
        </p:nvSpPr>
        <p:spPr bwMode="auto">
          <a:xfrm rot="5400000">
            <a:off x="4280695" y="6177756"/>
            <a:ext cx="11160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30000"/>
              </a:spcBef>
            </a:pPr>
            <a:r>
              <a:rPr lang="en-CA" altLang="en-US" sz="1000"/>
              <a:t>UN Photo 72379</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endParaRPr lang="en-US" altLang="en-US" smtClean="0"/>
          </a:p>
        </p:txBody>
      </p:sp>
      <p:pic>
        <p:nvPicPr>
          <p:cNvPr id="39939" name="Picture 3" descr="The United Nations Force in the Congo, December 196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4"/>
          <p:cNvSpPr>
            <a:spLocks noChangeArrowheads="1"/>
          </p:cNvSpPr>
          <p:nvPr/>
        </p:nvSpPr>
        <p:spPr bwMode="auto">
          <a:xfrm>
            <a:off x="0" y="6403975"/>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CA" altLang="en-US"/>
              <a:t>Captured "Fouga" fighter in December 1961, Elizabethville airport</a:t>
            </a:r>
          </a:p>
        </p:txBody>
      </p:sp>
      <p:sp>
        <p:nvSpPr>
          <p:cNvPr id="39941" name="Text Box 5"/>
          <p:cNvSpPr txBox="1">
            <a:spLocks noChangeArrowheads="1"/>
          </p:cNvSpPr>
          <p:nvPr/>
        </p:nvSpPr>
        <p:spPr bwMode="auto">
          <a:xfrm>
            <a:off x="7753350" y="6092825"/>
            <a:ext cx="13906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sz="1200"/>
              <a:t>UN Photo 184390</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fr-FR" altLang="en-US" sz="3600" smtClean="0"/>
              <a:t>Opération des Nations unies au Congo (</a:t>
            </a:r>
            <a:r>
              <a:rPr lang="en-CA" altLang="en-US" sz="3600" smtClean="0"/>
              <a:t>ONUC)</a:t>
            </a:r>
          </a:p>
        </p:txBody>
      </p:sp>
      <p:sp>
        <p:nvSpPr>
          <p:cNvPr id="5123" name="Rectangle 3"/>
          <p:cNvSpPr>
            <a:spLocks noGrp="1" noChangeArrowheads="1"/>
          </p:cNvSpPr>
          <p:nvPr>
            <p:ph type="body" idx="1"/>
          </p:nvPr>
        </p:nvSpPr>
        <p:spPr>
          <a:xfrm>
            <a:off x="457200" y="1600200"/>
            <a:ext cx="8291513" cy="4924425"/>
          </a:xfrm>
        </p:spPr>
        <p:txBody>
          <a:bodyPr/>
          <a:lstStyle/>
          <a:p>
            <a:pPr eaLnBrk="1" hangingPunct="1"/>
            <a:r>
              <a:rPr lang="en-CA" altLang="en-US" sz="2800" smtClean="0"/>
              <a:t>Largest and most complex UN op. in Cold War</a:t>
            </a:r>
          </a:p>
          <a:p>
            <a:pPr lvl="1" eaLnBrk="1" hangingPunct="1"/>
            <a:r>
              <a:rPr lang="en-CA" altLang="en-US" sz="2400" smtClean="0"/>
              <a:t>20,000 troops </a:t>
            </a:r>
          </a:p>
          <a:p>
            <a:pPr lvl="1" eaLnBrk="1" hangingPunct="1"/>
            <a:r>
              <a:rPr lang="en-CA" altLang="en-US" sz="2400" smtClean="0"/>
              <a:t>234 fatalities</a:t>
            </a:r>
          </a:p>
          <a:p>
            <a:pPr eaLnBrk="1" hangingPunct="1"/>
            <a:r>
              <a:rPr lang="en-CA" altLang="en-US" sz="2800" smtClean="0"/>
              <a:t>Forerunner of multidimensional ops</a:t>
            </a:r>
          </a:p>
          <a:p>
            <a:pPr lvl="1" eaLnBrk="1" hangingPunct="1"/>
            <a:r>
              <a:rPr lang="en-CA" altLang="en-US" sz="2400" smtClean="0"/>
              <a:t>Help restore law &amp; order (nation-building)</a:t>
            </a:r>
          </a:p>
          <a:p>
            <a:pPr lvl="1" eaLnBrk="1" hangingPunct="1"/>
            <a:r>
              <a:rPr lang="en-CA" altLang="en-US" sz="2400" smtClean="0"/>
              <a:t>Secure withdrawal of Belgian forces</a:t>
            </a:r>
          </a:p>
          <a:p>
            <a:pPr lvl="1" eaLnBrk="1" hangingPunct="1"/>
            <a:r>
              <a:rPr lang="en-CA" altLang="en-US" sz="2400" smtClean="0"/>
              <a:t>Prevent secession</a:t>
            </a:r>
          </a:p>
          <a:p>
            <a:pPr eaLnBrk="1" hangingPunct="1"/>
            <a:r>
              <a:rPr lang="en-CA" altLang="en-US" sz="2800" smtClean="0"/>
              <a:t>Increasingly robust over time</a:t>
            </a:r>
          </a:p>
          <a:p>
            <a:pPr lvl="1" eaLnBrk="1" hangingPunct="1"/>
            <a:r>
              <a:rPr lang="en-CA" altLang="en-US" sz="2400" smtClean="0"/>
              <a:t>Air power: transport, medical</a:t>
            </a:r>
          </a:p>
          <a:p>
            <a:pPr lvl="1" eaLnBrk="1" hangingPunct="1"/>
            <a:r>
              <a:rPr lang="en-CA" altLang="en-US" sz="2400" smtClean="0"/>
              <a:t>Later: kinetic/combat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CA" altLang="en-US" sz="4000" smtClean="0"/>
              <a:t>Katangan Air Force Expansion (1962)</a:t>
            </a:r>
          </a:p>
        </p:txBody>
      </p:sp>
      <p:sp>
        <p:nvSpPr>
          <p:cNvPr id="40963" name="Rectangle 3"/>
          <p:cNvSpPr>
            <a:spLocks noGrp="1" noChangeArrowheads="1"/>
          </p:cNvSpPr>
          <p:nvPr>
            <p:ph type="body" sz="half" idx="1"/>
          </p:nvPr>
        </p:nvSpPr>
        <p:spPr>
          <a:xfrm>
            <a:off x="5867400" y="1628775"/>
            <a:ext cx="3276600" cy="4525963"/>
          </a:xfrm>
        </p:spPr>
        <p:txBody>
          <a:bodyPr/>
          <a:lstStyle/>
          <a:p>
            <a:pPr eaLnBrk="1" hangingPunct="1"/>
            <a:r>
              <a:rPr lang="en-CA" altLang="en-US" sz="2800" smtClean="0"/>
              <a:t>Ex-Belgian T-6G</a:t>
            </a:r>
          </a:p>
          <a:p>
            <a:pPr eaLnBrk="1" hangingPunct="1"/>
            <a:r>
              <a:rPr lang="en-CA" altLang="en-US" sz="2800" smtClean="0"/>
              <a:t>Harvard IV Fire Assistance Flight</a:t>
            </a:r>
          </a:p>
          <a:p>
            <a:pPr lvl="1" eaLnBrk="1" hangingPunct="1"/>
            <a:r>
              <a:rPr lang="en-CA" altLang="en-US" sz="2400" smtClean="0"/>
              <a:t>Kamina-based</a:t>
            </a:r>
          </a:p>
          <a:p>
            <a:pPr eaLnBrk="1" hangingPunct="1"/>
            <a:endParaRPr lang="en-CA" altLang="en-US" sz="2800" smtClean="0"/>
          </a:p>
        </p:txBody>
      </p:sp>
      <p:pic>
        <p:nvPicPr>
          <p:cNvPr id="40964" name="Picture 4" descr="t6g"/>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t="15735"/>
          <a:stretch>
            <a:fillRect/>
          </a:stretch>
        </p:blipFill>
        <p:spPr>
          <a:xfrm>
            <a:off x="0" y="1773238"/>
            <a:ext cx="6059488" cy="2703512"/>
          </a:xfrm>
        </p:spPr>
      </p:pic>
      <p:pic>
        <p:nvPicPr>
          <p:cNvPr id="40965" name="Picture 5" descr="t6g_bel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0825" y="4283075"/>
            <a:ext cx="5986463" cy="257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CA" altLang="en-US" smtClean="0"/>
              <a:t>1962</a:t>
            </a:r>
          </a:p>
        </p:txBody>
      </p:sp>
      <p:sp>
        <p:nvSpPr>
          <p:cNvPr id="41987" name="Rectangle 3"/>
          <p:cNvSpPr>
            <a:spLocks noGrp="1" noChangeArrowheads="1"/>
          </p:cNvSpPr>
          <p:nvPr>
            <p:ph type="body" idx="1"/>
          </p:nvPr>
        </p:nvSpPr>
        <p:spPr/>
        <p:txBody>
          <a:bodyPr/>
          <a:lstStyle/>
          <a:p>
            <a:pPr eaLnBrk="1" hangingPunct="1">
              <a:lnSpc>
                <a:spcPct val="90000"/>
              </a:lnSpc>
            </a:pPr>
            <a:r>
              <a:rPr lang="en-CA" altLang="en-US" sz="2800" smtClean="0"/>
              <a:t>Aerial “arms race” with Katanga</a:t>
            </a:r>
          </a:p>
          <a:p>
            <a:pPr lvl="1" eaLnBrk="1" hangingPunct="1">
              <a:lnSpc>
                <a:spcPct val="90000"/>
              </a:lnSpc>
            </a:pPr>
            <a:r>
              <a:rPr lang="en-CA" altLang="en-US" sz="2400" smtClean="0"/>
              <a:t>ONUC’s Military Information Branch (MIB) gathers intelligence</a:t>
            </a:r>
          </a:p>
          <a:p>
            <a:pPr lvl="1" eaLnBrk="1" hangingPunct="1">
              <a:lnSpc>
                <a:spcPct val="90000"/>
              </a:lnSpc>
            </a:pPr>
            <a:r>
              <a:rPr lang="en-CA" altLang="en-US" sz="2400" smtClean="0"/>
              <a:t>South African company offer 40 Harvards</a:t>
            </a:r>
          </a:p>
          <a:p>
            <a:pPr lvl="1" eaLnBrk="1" hangingPunct="1">
              <a:lnSpc>
                <a:spcPct val="90000"/>
              </a:lnSpc>
            </a:pPr>
            <a:r>
              <a:rPr lang="en-CA" altLang="en-US" sz="2400" smtClean="0"/>
              <a:t>Both sides also increase transport aircraft</a:t>
            </a:r>
          </a:p>
          <a:p>
            <a:pPr eaLnBrk="1" hangingPunct="1">
              <a:lnSpc>
                <a:spcPct val="90000"/>
              </a:lnSpc>
            </a:pPr>
            <a:r>
              <a:rPr lang="en-CA" altLang="en-US" sz="2800" smtClean="0"/>
              <a:t>UN acquires S-29E photo-recce aircraft</a:t>
            </a:r>
          </a:p>
          <a:p>
            <a:pPr eaLnBrk="1" hangingPunct="1">
              <a:lnSpc>
                <a:spcPct val="90000"/>
              </a:lnSpc>
            </a:pPr>
            <a:r>
              <a:rPr lang="en-CA" altLang="en-US" sz="2800" smtClean="0"/>
              <a:t>Camouflage colours applied to S-29 after FAK attacks on airfields</a:t>
            </a:r>
          </a:p>
          <a:p>
            <a:pPr eaLnBrk="1" hangingPunct="1">
              <a:lnSpc>
                <a:spcPct val="90000"/>
              </a:lnSpc>
            </a:pPr>
            <a:r>
              <a:rPr lang="en-CA" altLang="en-US" sz="2800" smtClean="0"/>
              <a:t>Britain dithers on providing bombs for Canberras</a:t>
            </a:r>
          </a:p>
          <a:p>
            <a:pPr eaLnBrk="1" hangingPunct="1">
              <a:lnSpc>
                <a:spcPct val="90000"/>
              </a:lnSpc>
            </a:pPr>
            <a:r>
              <a:rPr lang="en-CA" altLang="en-US" sz="2800" smtClean="0"/>
              <a:t>Limited operations until December</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endParaRPr lang="en-US" altLang="en-US" smtClean="0"/>
          </a:p>
        </p:txBody>
      </p:sp>
      <p:sp>
        <p:nvSpPr>
          <p:cNvPr id="43011" name="Rectangle 3"/>
          <p:cNvSpPr>
            <a:spLocks noGrp="1" noChangeArrowheads="1"/>
          </p:cNvSpPr>
          <p:nvPr>
            <p:ph type="body" idx="1"/>
          </p:nvPr>
        </p:nvSpPr>
        <p:spPr>
          <a:xfrm>
            <a:off x="457200" y="1600200"/>
            <a:ext cx="8229600" cy="4924425"/>
          </a:xfrm>
        </p:spPr>
        <p:txBody>
          <a:bodyPr/>
          <a:lstStyle/>
          <a:p>
            <a:pPr eaLnBrk="1" hangingPunct="1">
              <a:buFontTx/>
              <a:buNone/>
            </a:pPr>
            <a:r>
              <a:rPr lang="en-US" altLang="en-US" sz="2800" smtClean="0"/>
              <a:t>	“We are </a:t>
            </a:r>
            <a:r>
              <a:rPr lang="en-US" altLang="en-US" sz="2800" i="1" smtClean="0"/>
              <a:t>not </a:t>
            </a:r>
            <a:r>
              <a:rPr lang="en-US" altLang="en-US" sz="2800" smtClean="0"/>
              <a:t>attempting to destroy any aircraft found in the airfield in the vicinity of that area [Kolwesi airfield] because if we do locate one or two aircraft and destroy them, we feel that FAK will react against Kamina Base and also disperse their aircraft from Kolwezi to other airfields, thereby making our task of locating and destroying these aircraft on the ground very difficult.”</a:t>
            </a:r>
          </a:p>
          <a:p>
            <a:pPr lvl="1" eaLnBrk="1" hangingPunct="1"/>
            <a:r>
              <a:rPr lang="en-US" altLang="en-US" sz="2400" smtClean="0"/>
              <a:t>Force Commander General Kebbede Guebre to </a:t>
            </a:r>
            <a:br>
              <a:rPr lang="en-US" altLang="en-US" sz="2400" smtClean="0"/>
            </a:br>
            <a:r>
              <a:rPr lang="en-US" altLang="en-US" sz="2400" smtClean="0"/>
              <a:t>Dr. Ralph Bunche, 24 November 1962</a:t>
            </a:r>
            <a:endParaRPr lang="en-CA" altLang="en-US" sz="240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CA" altLang="en-US" smtClean="0"/>
              <a:t>ONUC Strategy</a:t>
            </a:r>
          </a:p>
        </p:txBody>
      </p:sp>
      <p:sp>
        <p:nvSpPr>
          <p:cNvPr id="44035" name="Rectangle 3"/>
          <p:cNvSpPr>
            <a:spLocks noGrp="1" noChangeArrowheads="1"/>
          </p:cNvSpPr>
          <p:nvPr>
            <p:ph type="body" idx="1"/>
          </p:nvPr>
        </p:nvSpPr>
        <p:spPr/>
        <p:txBody>
          <a:bodyPr/>
          <a:lstStyle/>
          <a:p>
            <a:pPr eaLnBrk="1" hangingPunct="1">
              <a:lnSpc>
                <a:spcPct val="80000"/>
              </a:lnSpc>
            </a:pPr>
            <a:r>
              <a:rPr lang="en-CA" altLang="en-US" smtClean="0"/>
              <a:t>Overwhelming surprise attack </a:t>
            </a:r>
          </a:p>
          <a:p>
            <a:pPr lvl="1" eaLnBrk="1" hangingPunct="1">
              <a:lnSpc>
                <a:spcPct val="80000"/>
              </a:lnSpc>
            </a:pPr>
            <a:r>
              <a:rPr lang="en-CA" altLang="en-US" smtClean="0"/>
              <a:t>Avoid FAK hiding aircraft</a:t>
            </a:r>
          </a:p>
          <a:p>
            <a:pPr lvl="1" eaLnBrk="1" hangingPunct="1">
              <a:lnSpc>
                <a:spcPct val="80000"/>
              </a:lnSpc>
            </a:pPr>
            <a:r>
              <a:rPr lang="en-CA" altLang="en-US" smtClean="0"/>
              <a:t>Avoid retaliation in kind</a:t>
            </a:r>
          </a:p>
          <a:p>
            <a:pPr eaLnBrk="1" hangingPunct="1">
              <a:lnSpc>
                <a:spcPct val="80000"/>
              </a:lnSpc>
            </a:pPr>
            <a:r>
              <a:rPr lang="en-CA" altLang="en-US" smtClean="0"/>
              <a:t>Obtain Norwegian anti-aircraft battery </a:t>
            </a:r>
          </a:p>
          <a:p>
            <a:pPr lvl="1" eaLnBrk="1" hangingPunct="1">
              <a:lnSpc>
                <a:spcPct val="80000"/>
              </a:lnSpc>
            </a:pPr>
            <a:r>
              <a:rPr lang="en-CA" altLang="en-US" smtClean="0"/>
              <a:t>200 strong</a:t>
            </a:r>
          </a:p>
          <a:p>
            <a:pPr eaLnBrk="1" hangingPunct="1">
              <a:lnSpc>
                <a:spcPct val="80000"/>
              </a:lnSpc>
            </a:pPr>
            <a:r>
              <a:rPr lang="en-CA" altLang="en-US" smtClean="0"/>
              <a:t>Air surveillance radars</a:t>
            </a:r>
          </a:p>
          <a:p>
            <a:pPr lvl="1" eaLnBrk="1" hangingPunct="1">
              <a:lnSpc>
                <a:spcPct val="80000"/>
              </a:lnSpc>
            </a:pPr>
            <a:r>
              <a:rPr lang="en-CA" altLang="en-US" smtClean="0"/>
              <a:t>Installed Aug 1962 in Elizabethville</a:t>
            </a:r>
          </a:p>
          <a:p>
            <a:pPr eaLnBrk="1" hangingPunct="1">
              <a:lnSpc>
                <a:spcPct val="80000"/>
              </a:lnSpc>
            </a:pPr>
            <a:r>
              <a:rPr lang="en-CA" altLang="en-US" smtClean="0"/>
              <a:t>Pres. Kennedy offers fighter jets without US pilots</a:t>
            </a:r>
          </a:p>
          <a:p>
            <a:pPr lvl="1" eaLnBrk="1" hangingPunct="1">
              <a:lnSpc>
                <a:spcPct val="80000"/>
              </a:lnSpc>
            </a:pPr>
            <a:r>
              <a:rPr lang="en-CA" altLang="en-US" smtClean="0"/>
              <a:t>Thant defers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CA" altLang="en-US" sz="4000" smtClean="0"/>
              <a:t>Operation Grand Slam: The Trigger</a:t>
            </a:r>
          </a:p>
        </p:txBody>
      </p:sp>
      <p:sp>
        <p:nvSpPr>
          <p:cNvPr id="45059" name="Rectangle 3"/>
          <p:cNvSpPr>
            <a:spLocks noGrp="1" noChangeArrowheads="1"/>
          </p:cNvSpPr>
          <p:nvPr>
            <p:ph type="body" idx="1"/>
          </p:nvPr>
        </p:nvSpPr>
        <p:spPr/>
        <p:txBody>
          <a:bodyPr/>
          <a:lstStyle/>
          <a:p>
            <a:pPr eaLnBrk="1" hangingPunct="1"/>
            <a:r>
              <a:rPr lang="en-CA" altLang="en-US" smtClean="0"/>
              <a:t>Katangans shoot down UN observation helicopter</a:t>
            </a:r>
          </a:p>
          <a:p>
            <a:pPr lvl="2" eaLnBrk="1" hangingPunct="1"/>
            <a:r>
              <a:rPr lang="en-CA" altLang="en-US" smtClean="0"/>
              <a:t>1 Indian crew member died of bullet wounds</a:t>
            </a:r>
          </a:p>
          <a:p>
            <a:pPr eaLnBrk="1" hangingPunct="1"/>
            <a:r>
              <a:rPr lang="en-CA" altLang="en-US" smtClean="0"/>
              <a:t>Continuous firing on UN positions</a:t>
            </a:r>
          </a:p>
          <a:p>
            <a:pPr lvl="2" eaLnBrk="1" hangingPunct="1"/>
            <a:r>
              <a:rPr lang="en-CA" altLang="en-US" smtClean="0"/>
              <a:t>UN escorts Tshombe to site of fighting to show his forces responsible</a:t>
            </a:r>
          </a:p>
          <a:p>
            <a:pPr lvl="2" eaLnBrk="1" hangingPunct="1"/>
            <a:r>
              <a:rPr lang="en-CA" altLang="en-US" smtClean="0"/>
              <a:t>Katangese Gendarmerie Commander ordered  bombing of Elizabethville airfield 29 December (radio interception)</a:t>
            </a:r>
          </a:p>
          <a:p>
            <a:pPr lvl="2" eaLnBrk="1" hangingPunct="1"/>
            <a:r>
              <a:rPr lang="en-CA" altLang="en-US" smtClean="0"/>
              <a:t>Gen. Prem Chand convinces Thant for offensive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CA" altLang="en-US" smtClean="0"/>
              <a:t>“Grand Slam” (28 Dec 1962)</a:t>
            </a:r>
          </a:p>
        </p:txBody>
      </p:sp>
      <p:sp>
        <p:nvSpPr>
          <p:cNvPr id="46083" name="Rectangle 3"/>
          <p:cNvSpPr>
            <a:spLocks noGrp="1" noChangeArrowheads="1"/>
          </p:cNvSpPr>
          <p:nvPr>
            <p:ph type="body" idx="1"/>
          </p:nvPr>
        </p:nvSpPr>
        <p:spPr/>
        <p:txBody>
          <a:bodyPr/>
          <a:lstStyle/>
          <a:p>
            <a:pPr eaLnBrk="1" hangingPunct="1">
              <a:lnSpc>
                <a:spcPct val="90000"/>
              </a:lnSpc>
            </a:pPr>
            <a:r>
              <a:rPr lang="en-CA" altLang="en-US" sz="2800" smtClean="0"/>
              <a:t>All “bases loaded”</a:t>
            </a:r>
          </a:p>
          <a:p>
            <a:pPr eaLnBrk="1" hangingPunct="1">
              <a:lnSpc>
                <a:spcPct val="90000"/>
              </a:lnSpc>
            </a:pPr>
            <a:r>
              <a:rPr lang="en-CA" altLang="en-US" sz="2800" smtClean="0"/>
              <a:t>0430 hrs J-29s attacked Kolwezi airfield</a:t>
            </a:r>
          </a:p>
          <a:p>
            <a:pPr lvl="1" eaLnBrk="1" hangingPunct="1">
              <a:lnSpc>
                <a:spcPct val="90000"/>
              </a:lnSpc>
            </a:pPr>
            <a:r>
              <a:rPr lang="en-CA" altLang="en-US" sz="2400" smtClean="0"/>
              <a:t>20 mm canons </a:t>
            </a:r>
          </a:p>
          <a:p>
            <a:pPr lvl="1" eaLnBrk="1" hangingPunct="1">
              <a:lnSpc>
                <a:spcPct val="90000"/>
              </a:lnSpc>
            </a:pPr>
            <a:r>
              <a:rPr lang="en-CA" altLang="en-US" sz="2400" smtClean="0"/>
              <a:t>cloud cover too low for 13.5 mm rockets</a:t>
            </a:r>
          </a:p>
          <a:p>
            <a:pPr lvl="1" eaLnBrk="1" hangingPunct="1">
              <a:lnSpc>
                <a:spcPct val="90000"/>
              </a:lnSpc>
            </a:pPr>
            <a:r>
              <a:rPr lang="en-CA" altLang="en-US" sz="2400" smtClean="0"/>
              <a:t>3 UN aircraft hit by ground fire: narrowly missing pilot</a:t>
            </a:r>
          </a:p>
          <a:p>
            <a:pPr eaLnBrk="1" hangingPunct="1">
              <a:lnSpc>
                <a:spcPct val="90000"/>
              </a:lnSpc>
            </a:pPr>
            <a:r>
              <a:rPr lang="en-CA" altLang="en-US" sz="2800" smtClean="0"/>
              <a:t>Continued for 4-7 days</a:t>
            </a:r>
          </a:p>
          <a:p>
            <a:pPr lvl="1" eaLnBrk="1" hangingPunct="1">
              <a:lnSpc>
                <a:spcPct val="90000"/>
              </a:lnSpc>
            </a:pPr>
            <a:r>
              <a:rPr lang="en-CA" altLang="en-US" sz="2400" smtClean="0"/>
              <a:t>76 sorties</a:t>
            </a:r>
          </a:p>
          <a:p>
            <a:pPr lvl="1" eaLnBrk="1" hangingPunct="1">
              <a:lnSpc>
                <a:spcPct val="90000"/>
              </a:lnSpc>
            </a:pPr>
            <a:r>
              <a:rPr lang="en-CA" altLang="en-US" sz="2400" smtClean="0"/>
              <a:t>Target aircraft, petrol dumps</a:t>
            </a:r>
          </a:p>
          <a:p>
            <a:pPr lvl="1" eaLnBrk="1" hangingPunct="1">
              <a:lnSpc>
                <a:spcPct val="90000"/>
              </a:lnSpc>
            </a:pPr>
            <a:r>
              <a:rPr lang="en-CA" altLang="en-US" sz="2400" smtClean="0"/>
              <a:t>J29 patrol skies to prevent introduction of new aircraft</a:t>
            </a:r>
          </a:p>
          <a:p>
            <a:pPr lvl="1" eaLnBrk="1" hangingPunct="1">
              <a:lnSpc>
                <a:spcPct val="90000"/>
              </a:lnSpc>
            </a:pPr>
            <a:r>
              <a:rPr lang="en-CA" altLang="en-US" sz="2400" smtClean="0"/>
              <a:t>Thant does not approve use of napalm</a:t>
            </a:r>
          </a:p>
          <a:p>
            <a:pPr lvl="1" eaLnBrk="1" hangingPunct="1">
              <a:lnSpc>
                <a:spcPct val="90000"/>
              </a:lnSpc>
            </a:pPr>
            <a:endParaRPr lang="en-CA" altLang="en-US" sz="240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title"/>
          </p:nvPr>
        </p:nvSpPr>
        <p:spPr/>
        <p:txBody>
          <a:bodyPr/>
          <a:lstStyle/>
          <a:p>
            <a:pPr eaLnBrk="1" hangingPunct="1"/>
            <a:endParaRPr lang="en-US" altLang="en-US" smtClean="0"/>
          </a:p>
        </p:txBody>
      </p:sp>
      <p:sp>
        <p:nvSpPr>
          <p:cNvPr id="47107" name="Rectangle 5"/>
          <p:cNvSpPr>
            <a:spLocks noGrp="1" noChangeArrowheads="1"/>
          </p:cNvSpPr>
          <p:nvPr>
            <p:ph type="body" sz="half" idx="1"/>
          </p:nvPr>
        </p:nvSpPr>
        <p:spPr/>
        <p:txBody>
          <a:bodyPr/>
          <a:lstStyle/>
          <a:p>
            <a:pPr eaLnBrk="1" hangingPunct="1">
              <a:buFontTx/>
              <a:buNone/>
            </a:pPr>
            <a:r>
              <a:rPr lang="en-CA" altLang="en-US" smtClean="0"/>
              <a:t>	Katangan soldiers shooting into the sky, Elizabethville, 1961</a:t>
            </a:r>
          </a:p>
        </p:txBody>
      </p:sp>
      <p:pic>
        <p:nvPicPr>
          <p:cNvPr id="47108" name="Picture 7" descr="CONGO. Katanga. 1961. - AFRICA. Congo. Katanga. Elizabethville.  Katangese soldiers shooting wildly into the sky.  1961. - Belgian Congo &gt; 1960, Black African, Civil war, Colonialism, National independenc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19613" y="0"/>
            <a:ext cx="4624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8"/>
          <p:cNvSpPr txBox="1">
            <a:spLocks noChangeArrowheads="1"/>
          </p:cNvSpPr>
          <p:nvPr/>
        </p:nvSpPr>
        <p:spPr bwMode="auto">
          <a:xfrm>
            <a:off x="468313" y="6237288"/>
            <a:ext cx="39608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sz="1200" dirty="0"/>
              <a:t>http://www.magnumphotos.com/image/LON124394.html</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endParaRPr lang="en-US" altLang="en-US" smtClean="0"/>
          </a:p>
        </p:txBody>
      </p:sp>
      <p:pic>
        <p:nvPicPr>
          <p:cNvPr id="4813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67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2" name="Rectangle 4"/>
          <p:cNvSpPr>
            <a:spLocks noChangeArrowheads="1"/>
          </p:cNvSpPr>
          <p:nvPr/>
        </p:nvSpPr>
        <p:spPr bwMode="auto">
          <a:xfrm>
            <a:off x="165100" y="6010275"/>
            <a:ext cx="89646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Charanjit Singh’s Canberra IF 898 after local repairs to windscreen day after hit by ground fire; back to flying next day</a:t>
            </a:r>
            <a:endParaRPr lang="en-CA" alt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Grp="1" noChangeArrowheads="1"/>
          </p:cNvSpPr>
          <p:nvPr>
            <p:ph type="title"/>
          </p:nvPr>
        </p:nvSpPr>
        <p:spPr/>
        <p:txBody>
          <a:bodyPr/>
          <a:lstStyle/>
          <a:p>
            <a:pPr eaLnBrk="1" hangingPunct="1"/>
            <a:endParaRPr lang="en-US" altLang="en-US" smtClean="0"/>
          </a:p>
        </p:txBody>
      </p:sp>
      <p:pic>
        <p:nvPicPr>
          <p:cNvPr id="49155" name="Picture 5" descr="16783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29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6"/>
          <p:cNvSpPr>
            <a:spLocks noChangeArrowheads="1"/>
          </p:cNvSpPr>
          <p:nvPr/>
        </p:nvSpPr>
        <p:spPr bwMode="auto">
          <a:xfrm>
            <a:off x="0" y="63960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a:t>Katangan Harvard destroyed on ground by Swedish jets on 30 December 1962 </a:t>
            </a:r>
            <a:endParaRPr lang="en-CA" altLang="en-US"/>
          </a:p>
        </p:txBody>
      </p:sp>
      <p:sp>
        <p:nvSpPr>
          <p:cNvPr id="49157" name="Rectangle 7"/>
          <p:cNvSpPr>
            <a:spLocks noChangeArrowheads="1"/>
          </p:cNvSpPr>
          <p:nvPr/>
        </p:nvSpPr>
        <p:spPr bwMode="auto">
          <a:xfrm rot="5400000">
            <a:off x="8537575" y="5692776"/>
            <a:ext cx="998537"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30000"/>
              </a:spcBef>
            </a:pPr>
            <a:r>
              <a:rPr lang="en-CA" altLang="en-US" sz="800"/>
              <a:t>UN Photo 167830</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Grp="1" noChangeArrowheads="1"/>
          </p:cNvSpPr>
          <p:nvPr>
            <p:ph type="title"/>
          </p:nvPr>
        </p:nvSpPr>
        <p:spPr/>
        <p:txBody>
          <a:bodyPr/>
          <a:lstStyle/>
          <a:p>
            <a:pPr eaLnBrk="1" hangingPunct="1"/>
            <a:endParaRPr lang="en-US" altLang="en-US" smtClean="0"/>
          </a:p>
        </p:txBody>
      </p:sp>
      <p:sp>
        <p:nvSpPr>
          <p:cNvPr id="50179" name="Rectangle 5"/>
          <p:cNvSpPr>
            <a:spLocks noChangeArrowheads="1"/>
          </p:cNvSpPr>
          <p:nvPr/>
        </p:nvSpPr>
        <p:spPr bwMode="auto">
          <a:xfrm>
            <a:off x="5076056" y="2936875"/>
            <a:ext cx="3268662" cy="158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CA" altLang="en-US" sz="2000" dirty="0" smtClean="0"/>
              <a:t>Vampire </a:t>
            </a:r>
            <a:r>
              <a:rPr lang="en-CA" altLang="en-US" sz="2000" dirty="0"/>
              <a:t>aircraft destroyed by Swedish fighter jets, </a:t>
            </a:r>
          </a:p>
          <a:p>
            <a:pPr algn="ctr" eaLnBrk="1" hangingPunct="1"/>
            <a:r>
              <a:rPr lang="en-CA" altLang="en-US" sz="2000" dirty="0" err="1"/>
              <a:t>Kolwesi</a:t>
            </a:r>
            <a:r>
              <a:rPr lang="en-CA" altLang="en-US" sz="2000" dirty="0"/>
              <a:t> airport </a:t>
            </a:r>
          </a:p>
          <a:p>
            <a:pPr algn="ctr" eaLnBrk="1" hangingPunct="1"/>
            <a:endParaRPr lang="en-CA" altLang="en-US" sz="2000" dirty="0"/>
          </a:p>
          <a:p>
            <a:pPr algn="ctr" eaLnBrk="1" hangingPunct="1"/>
            <a:endParaRPr lang="en-CA" altLang="en-US" dirty="0"/>
          </a:p>
        </p:txBody>
      </p:sp>
      <p:pic>
        <p:nvPicPr>
          <p:cNvPr id="50180" name="Picture 8" descr="Activities in the Province of Katang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4791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Rectangle 9"/>
          <p:cNvSpPr>
            <a:spLocks noChangeArrowheads="1"/>
          </p:cNvSpPr>
          <p:nvPr/>
        </p:nvSpPr>
        <p:spPr bwMode="auto">
          <a:xfrm rot="5400000">
            <a:off x="4433093" y="6301583"/>
            <a:ext cx="914400"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sz="700" dirty="0"/>
              <a:t>UN Photo  167829</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1188" y="0"/>
            <a:ext cx="8101012" cy="689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7" name="Rectangle 2"/>
          <p:cNvSpPr>
            <a:spLocks noGrp="1" noChangeArrowheads="1"/>
          </p:cNvSpPr>
          <p:nvPr>
            <p:ph type="title"/>
          </p:nvPr>
        </p:nvSpPr>
        <p:spPr>
          <a:xfrm>
            <a:off x="457200" y="0"/>
            <a:ext cx="8229600" cy="908050"/>
          </a:xfrm>
        </p:spPr>
        <p:txBody>
          <a:bodyPr/>
          <a:lstStyle/>
          <a:p>
            <a:pPr eaLnBrk="1" hangingPunct="1"/>
            <a:r>
              <a:rPr lang="en-CA" altLang="en-US" smtClean="0"/>
              <a:t>US Airlift</a:t>
            </a:r>
          </a:p>
        </p:txBody>
      </p:sp>
      <p:sp>
        <p:nvSpPr>
          <p:cNvPr id="6148" name="Text Box 5"/>
          <p:cNvSpPr txBox="1">
            <a:spLocks noChangeArrowheads="1"/>
          </p:cNvSpPr>
          <p:nvPr/>
        </p:nvSpPr>
        <p:spPr bwMode="auto">
          <a:xfrm>
            <a:off x="6227763" y="0"/>
            <a:ext cx="25209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dirty="0"/>
              <a:t>50 </a:t>
            </a:r>
            <a:r>
              <a:rPr lang="en-CA" altLang="en-US" dirty="0" smtClean="0"/>
              <a:t>C-130; </a:t>
            </a:r>
            <a:r>
              <a:rPr lang="en-CA" altLang="en-US" dirty="0"/>
              <a:t>transported</a:t>
            </a:r>
          </a:p>
          <a:p>
            <a:pPr eaLnBrk="1" hangingPunct="1"/>
            <a:r>
              <a:rPr lang="en-CA" altLang="en-US" dirty="0"/>
              <a:t>9,000 UN troops in two weeks</a:t>
            </a:r>
          </a:p>
        </p:txBody>
      </p:sp>
      <p:sp>
        <p:nvSpPr>
          <p:cNvPr id="6149" name="Rectangle 6"/>
          <p:cNvSpPr>
            <a:spLocks noChangeArrowheads="1"/>
          </p:cNvSpPr>
          <p:nvPr/>
        </p:nvSpPr>
        <p:spPr bwMode="auto">
          <a:xfrm>
            <a:off x="1042988" y="6491288"/>
            <a:ext cx="7273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a:solidFill>
                  <a:schemeClr val="bg1"/>
                </a:solidFill>
              </a:rPr>
              <a:t>Ethiopian Emperor Haile Selassie greets US airmen, 25 July 1960</a:t>
            </a:r>
            <a:endParaRPr lang="en-CA" altLang="en-US">
              <a:solidFill>
                <a:schemeClr val="bg1"/>
              </a:solidFill>
            </a:endParaRPr>
          </a:p>
        </p:txBody>
      </p:sp>
      <p:sp>
        <p:nvSpPr>
          <p:cNvPr id="6150" name="Rectangle 7"/>
          <p:cNvSpPr>
            <a:spLocks noChangeArrowheads="1"/>
          </p:cNvSpPr>
          <p:nvPr/>
        </p:nvSpPr>
        <p:spPr bwMode="auto">
          <a:xfrm rot="5400000">
            <a:off x="8075613" y="6029325"/>
            <a:ext cx="14287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sz="900"/>
              <a:t>UN Photo 183490/D.Zeit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Grp="1" noChangeArrowheads="1"/>
          </p:cNvSpPr>
          <p:nvPr>
            <p:ph type="title"/>
          </p:nvPr>
        </p:nvSpPr>
        <p:spPr/>
        <p:txBody>
          <a:bodyPr/>
          <a:lstStyle/>
          <a:p>
            <a:pPr eaLnBrk="1" hangingPunct="1"/>
            <a:endParaRPr lang="en-US" altLang="en-US" smtClean="0"/>
          </a:p>
        </p:txBody>
      </p:sp>
      <p:sp>
        <p:nvSpPr>
          <p:cNvPr id="51203" name="Rectangle 5"/>
          <p:cNvSpPr>
            <a:spLocks noGrp="1" noChangeArrowheads="1"/>
          </p:cNvSpPr>
          <p:nvPr>
            <p:ph type="body" sz="half" idx="1"/>
          </p:nvPr>
        </p:nvSpPr>
        <p:spPr/>
        <p:txBody>
          <a:bodyPr/>
          <a:lstStyle/>
          <a:p>
            <a:pPr eaLnBrk="1" hangingPunct="1"/>
            <a:endParaRPr lang="en-US" altLang="en-US" smtClean="0"/>
          </a:p>
        </p:txBody>
      </p:sp>
      <p:pic>
        <p:nvPicPr>
          <p:cNvPr id="51204" name="Picture 8" descr="ONUC_destroyed_DC-3_Congo_03B_0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6675"/>
            <a:ext cx="9144000"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ctangle 9"/>
          <p:cNvSpPr>
            <a:spLocks noChangeArrowheads="1"/>
          </p:cNvSpPr>
          <p:nvPr/>
        </p:nvSpPr>
        <p:spPr bwMode="auto">
          <a:xfrm>
            <a:off x="611188" y="6308725"/>
            <a:ext cx="82089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CA" altLang="en-US"/>
              <a:t>KA DFN destroyed by UN jets, Kolwezi, 6 December 1961</a:t>
            </a:r>
          </a:p>
          <a:p>
            <a:pPr algn="ctr" eaLnBrk="1" hangingPunct="1"/>
            <a:r>
              <a:rPr lang="en-CA" altLang="en-US" sz="1000"/>
              <a:t>http://vayu-sena-aux.tripod.com/pix/ONUC_destroyed_DC-3_Congo_03B_01.jpg</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5815013"/>
            <a:ext cx="7772400" cy="914400"/>
          </a:xfrm>
        </p:spPr>
        <p:txBody>
          <a:bodyPr/>
          <a:lstStyle/>
          <a:p>
            <a:pPr eaLnBrk="1" hangingPunct="1"/>
            <a:r>
              <a:rPr lang="en-US" altLang="en-US" sz="2000" smtClean="0"/>
              <a:t>Securing road blocks &amp; </a:t>
            </a:r>
            <a:br>
              <a:rPr lang="en-US" altLang="en-US" sz="2000" smtClean="0"/>
            </a:br>
            <a:r>
              <a:rPr lang="en-US" altLang="en-US" sz="2000" smtClean="0"/>
              <a:t>positions around Elisabethville, 3 January 1963</a:t>
            </a:r>
          </a:p>
        </p:txBody>
      </p:sp>
      <p:pic>
        <p:nvPicPr>
          <p:cNvPr id="52227" name="Picture 3" descr="ONUC_UNHelicopter_UNPhotot7849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78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CA" altLang="en-US" smtClean="0"/>
              <a:t>January 1963</a:t>
            </a:r>
          </a:p>
        </p:txBody>
      </p:sp>
      <p:sp>
        <p:nvSpPr>
          <p:cNvPr id="53251" name="Rectangle 3"/>
          <p:cNvSpPr>
            <a:spLocks noGrp="1" noChangeArrowheads="1"/>
          </p:cNvSpPr>
          <p:nvPr>
            <p:ph type="body" idx="1"/>
          </p:nvPr>
        </p:nvSpPr>
        <p:spPr>
          <a:xfrm>
            <a:off x="457200" y="1844675"/>
            <a:ext cx="8229600" cy="4281488"/>
          </a:xfrm>
        </p:spPr>
        <p:txBody>
          <a:bodyPr/>
          <a:lstStyle/>
          <a:p>
            <a:pPr eaLnBrk="1" hangingPunct="1"/>
            <a:r>
              <a:rPr lang="en-CA" altLang="en-US" smtClean="0"/>
              <a:t>Tshombe agrees to end his secession &amp; give up military means</a:t>
            </a:r>
          </a:p>
          <a:p>
            <a:pPr lvl="1" eaLnBrk="1" hangingPunct="1"/>
            <a:r>
              <a:rPr lang="en-CA" altLang="en-US" smtClean="0"/>
              <a:t>Meets UN demand/ultimatum</a:t>
            </a:r>
          </a:p>
          <a:p>
            <a:pPr eaLnBrk="1" hangingPunct="1"/>
            <a:r>
              <a:rPr lang="en-CA" altLang="en-US" smtClean="0"/>
              <a:t>No UN personnel killed in Op Grand Slam</a:t>
            </a:r>
          </a:p>
          <a:p>
            <a:pPr lvl="1" eaLnBrk="1" hangingPunct="1"/>
            <a:r>
              <a:rPr lang="en-CA" altLang="en-US" smtClean="0"/>
              <a:t>215 killed in ONUC 1960-64</a:t>
            </a:r>
          </a:p>
          <a:p>
            <a:pPr eaLnBrk="1" hangingPunct="1"/>
            <a:endParaRPr lang="en-CA" altLang="en-US" smtClean="0"/>
          </a:p>
          <a:p>
            <a:pPr eaLnBrk="1" hangingPunct="1"/>
            <a:endParaRPr lang="en-CA" altLang="en-US" smtClean="0"/>
          </a:p>
          <a:p>
            <a:pPr eaLnBrk="1" hangingPunct="1"/>
            <a:endParaRPr lang="en-CA" altLang="en-US"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CA" altLang="en-US" smtClean="0"/>
              <a:t>Delay would have been costly</a:t>
            </a:r>
          </a:p>
        </p:txBody>
      </p:sp>
      <p:sp>
        <p:nvSpPr>
          <p:cNvPr id="54275" name="Rectangle 3"/>
          <p:cNvSpPr>
            <a:spLocks noGrp="1" noChangeArrowheads="1"/>
          </p:cNvSpPr>
          <p:nvPr>
            <p:ph type="body" idx="1"/>
          </p:nvPr>
        </p:nvSpPr>
        <p:spPr>
          <a:xfrm>
            <a:off x="457200" y="1600200"/>
            <a:ext cx="8435975" cy="4525963"/>
          </a:xfrm>
        </p:spPr>
        <p:txBody>
          <a:bodyPr/>
          <a:lstStyle/>
          <a:p>
            <a:pPr eaLnBrk="1" hangingPunct="1">
              <a:lnSpc>
                <a:spcPct val="90000"/>
              </a:lnSpc>
            </a:pPr>
            <a:r>
              <a:rPr lang="en-US" altLang="en-US" sz="2400" smtClean="0"/>
              <a:t>ONUC intelligence (subsequently): 15 FAK aircraft (Mustangs) hidden in Angolan airfields</a:t>
            </a:r>
          </a:p>
          <a:p>
            <a:pPr eaLnBrk="1" hangingPunct="1">
              <a:lnSpc>
                <a:spcPct val="90000"/>
              </a:lnSpc>
            </a:pPr>
            <a:endParaRPr lang="en-US" altLang="en-US" sz="2400" smtClean="0"/>
          </a:p>
          <a:p>
            <a:pPr eaLnBrk="1" hangingPunct="1">
              <a:lnSpc>
                <a:spcPct val="90000"/>
              </a:lnSpc>
            </a:pPr>
            <a:r>
              <a:rPr lang="en-US" altLang="en-US" sz="2400" smtClean="0"/>
              <a:t>Belgian mercenary interrogated:</a:t>
            </a:r>
          </a:p>
          <a:p>
            <a:pPr eaLnBrk="1" hangingPunct="1">
              <a:lnSpc>
                <a:spcPct val="90000"/>
              </a:lnSpc>
              <a:buFontTx/>
              <a:buNone/>
            </a:pPr>
            <a:r>
              <a:rPr lang="en-US" altLang="en-US" sz="2400" smtClean="0"/>
              <a:t>	“If you had only given us four more weeks so that we could have got the Mustangs ready, you would have experienced the same disastrous </a:t>
            </a:r>
            <a:r>
              <a:rPr lang="en-US" altLang="en-US" sz="2400" b="1" smtClean="0"/>
              <a:t>surprise</a:t>
            </a:r>
            <a:r>
              <a:rPr lang="en-US" altLang="en-US" sz="2400" smtClean="0"/>
              <a:t> one early morning at your Kamina Base as we experienced at Kengere [Kolwesi] on 29 December.”</a:t>
            </a:r>
          </a:p>
          <a:p>
            <a:pPr eaLnBrk="1" hangingPunct="1">
              <a:lnSpc>
                <a:spcPct val="90000"/>
              </a:lnSpc>
              <a:buFontTx/>
              <a:buNone/>
            </a:pPr>
            <a:endParaRPr lang="en-US" altLang="en-US" sz="2400" smtClean="0"/>
          </a:p>
          <a:p>
            <a:pPr eaLnBrk="1" hangingPunct="1">
              <a:lnSpc>
                <a:spcPct val="90000"/>
              </a:lnSpc>
            </a:pPr>
            <a:r>
              <a:rPr lang="en-US" altLang="en-US" sz="2400" smtClean="0"/>
              <a:t>ONUC victory in the nick of time</a:t>
            </a:r>
            <a:r>
              <a:rPr lang="en-CA" altLang="en-US" sz="2400" smtClean="0"/>
              <a:t/>
            </a:r>
            <a:br>
              <a:rPr lang="en-CA" altLang="en-US" sz="2400" smtClean="0"/>
            </a:br>
            <a:endParaRPr lang="en-CA" altLang="en-US" sz="240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Grp="1" noChangeArrowheads="1"/>
          </p:cNvSpPr>
          <p:nvPr>
            <p:ph type="title"/>
          </p:nvPr>
        </p:nvSpPr>
        <p:spPr/>
        <p:txBody>
          <a:bodyPr/>
          <a:lstStyle/>
          <a:p>
            <a:pPr eaLnBrk="1" hangingPunct="1"/>
            <a:endParaRPr lang="en-US" altLang="en-US" smtClean="0"/>
          </a:p>
        </p:txBody>
      </p:sp>
      <p:pic>
        <p:nvPicPr>
          <p:cNvPr id="55299"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9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0" name="Rectangle 6"/>
          <p:cNvSpPr>
            <a:spLocks noChangeArrowheads="1"/>
          </p:cNvSpPr>
          <p:nvPr/>
        </p:nvSpPr>
        <p:spPr bwMode="auto">
          <a:xfrm>
            <a:off x="0" y="106363"/>
            <a:ext cx="889317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sz="1400"/>
              <a:t>U Thant  with officers from Nigeria, India, Ethiopia (Force Commander Lt. Gen. Kebede Guebre); Thant; India (Maj. Gen. D. Prem Chand, GOC Katanga Area); Sweden; Norway (Gen. C.R. Kaldager, Air Commander); and Commander of the Swedish Air Jet Fighter Unit</a:t>
            </a:r>
          </a:p>
        </p:txBody>
      </p:sp>
      <p:sp>
        <p:nvSpPr>
          <p:cNvPr id="55301" name="Rectangle 7"/>
          <p:cNvSpPr>
            <a:spLocks noChangeArrowheads="1"/>
          </p:cNvSpPr>
          <p:nvPr/>
        </p:nvSpPr>
        <p:spPr bwMode="auto">
          <a:xfrm rot="5400000">
            <a:off x="8393907" y="6107906"/>
            <a:ext cx="1255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sz="1000"/>
              <a:t>UN Photo  210787 </a:t>
            </a:r>
          </a:p>
        </p:txBody>
      </p:sp>
      <p:sp>
        <p:nvSpPr>
          <p:cNvPr id="55302" name="Rectangle 8"/>
          <p:cNvSpPr>
            <a:spLocks noChangeArrowheads="1"/>
          </p:cNvSpPr>
          <p:nvPr/>
        </p:nvSpPr>
        <p:spPr bwMode="auto">
          <a:xfrm>
            <a:off x="0" y="6491288"/>
            <a:ext cx="1403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a:t>8 April 1963</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CA" altLang="en-US" smtClean="0"/>
              <a:t>Conclusions</a:t>
            </a:r>
          </a:p>
        </p:txBody>
      </p:sp>
      <p:sp>
        <p:nvSpPr>
          <p:cNvPr id="56323" name="Rectangle 3"/>
          <p:cNvSpPr>
            <a:spLocks noGrp="1" noChangeArrowheads="1"/>
          </p:cNvSpPr>
          <p:nvPr>
            <p:ph type="body" idx="1"/>
          </p:nvPr>
        </p:nvSpPr>
        <p:spPr>
          <a:xfrm>
            <a:off x="457200" y="1600200"/>
            <a:ext cx="8229600" cy="4781550"/>
          </a:xfrm>
        </p:spPr>
        <p:txBody>
          <a:bodyPr/>
          <a:lstStyle/>
          <a:p>
            <a:pPr eaLnBrk="1" hangingPunct="1"/>
            <a:r>
              <a:rPr lang="en-CA" altLang="en-US" sz="2800" smtClean="0"/>
              <a:t>Dispels the myth of peacekeeping as non-combat</a:t>
            </a:r>
          </a:p>
          <a:p>
            <a:pPr lvl="1" eaLnBrk="1" hangingPunct="1"/>
            <a:r>
              <a:rPr lang="en-CA" altLang="en-US" sz="2400" smtClean="0"/>
              <a:t>ONUC Air Force: air combat patrols, air-to-air combat, close air support, strikes against airfields, reconnaissance</a:t>
            </a:r>
          </a:p>
          <a:p>
            <a:pPr lvl="1" eaLnBrk="1" hangingPunct="1"/>
            <a:r>
              <a:rPr lang="en-CA" altLang="en-US" sz="2400" smtClean="0"/>
              <a:t>Established and enforced </a:t>
            </a:r>
            <a:r>
              <a:rPr lang="en-CA" altLang="en-US" sz="2400" i="1" smtClean="0"/>
              <a:t>de facto</a:t>
            </a:r>
            <a:r>
              <a:rPr lang="en-CA" altLang="en-US" sz="2400" smtClean="0"/>
              <a:t> no-fly zone </a:t>
            </a:r>
          </a:p>
          <a:p>
            <a:pPr lvl="1" eaLnBrk="1" hangingPunct="1"/>
            <a:r>
              <a:rPr lang="en-CA" altLang="en-US" sz="2400" smtClean="0"/>
              <a:t>US backing but no US fighter planes</a:t>
            </a:r>
          </a:p>
          <a:p>
            <a:pPr lvl="1" eaLnBrk="1" hangingPunct="1"/>
            <a:r>
              <a:rPr lang="en-CA" altLang="en-US" sz="2400" smtClean="0"/>
              <a:t>Importance of precedents &amp; being aware of them!</a:t>
            </a:r>
          </a:p>
          <a:p>
            <a:pPr lvl="1" eaLnBrk="1" hangingPunct="1"/>
            <a:r>
              <a:rPr lang="en-CA" altLang="en-US" sz="2400" smtClean="0"/>
              <a:t>Defence/offense </a:t>
            </a:r>
          </a:p>
          <a:p>
            <a:pPr lvl="2" eaLnBrk="1" hangingPunct="1"/>
            <a:r>
              <a:rPr lang="en-CA" altLang="en-US" sz="2000" smtClean="0"/>
              <a:t>Secured freedom of movement</a:t>
            </a:r>
          </a:p>
          <a:p>
            <a:pPr lvl="2" eaLnBrk="1" hangingPunct="1"/>
            <a:r>
              <a:rPr lang="en-CA" altLang="en-US" sz="2000" smtClean="0"/>
              <a:t>Responded to attacks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CA" altLang="en-US" smtClean="0"/>
              <a:t>Conclusions</a:t>
            </a:r>
          </a:p>
        </p:txBody>
      </p:sp>
      <p:sp>
        <p:nvSpPr>
          <p:cNvPr id="57347" name="Rectangle 3"/>
          <p:cNvSpPr>
            <a:spLocks noGrp="1" noChangeArrowheads="1"/>
          </p:cNvSpPr>
          <p:nvPr>
            <p:ph type="body" idx="1"/>
          </p:nvPr>
        </p:nvSpPr>
        <p:spPr>
          <a:xfrm>
            <a:off x="468313" y="1341438"/>
            <a:ext cx="8229600" cy="5257800"/>
          </a:xfrm>
        </p:spPr>
        <p:txBody>
          <a:bodyPr/>
          <a:lstStyle/>
          <a:p>
            <a:pPr eaLnBrk="1" hangingPunct="1">
              <a:lnSpc>
                <a:spcPct val="80000"/>
              </a:lnSpc>
            </a:pPr>
            <a:r>
              <a:rPr lang="en-US" altLang="en-US" sz="2800" smtClean="0"/>
              <a:t>Showed utility of </a:t>
            </a:r>
            <a:r>
              <a:rPr lang="en-US" altLang="en-US" sz="2800" u="sng" smtClean="0"/>
              <a:t>air intelligence</a:t>
            </a:r>
            <a:r>
              <a:rPr lang="en-US" altLang="en-US" sz="2800" smtClean="0"/>
              <a:t> and </a:t>
            </a:r>
            <a:r>
              <a:rPr lang="en-US" altLang="en-US" sz="2800" u="sng" smtClean="0"/>
              <a:t>air combat</a:t>
            </a:r>
            <a:endParaRPr lang="en-US" altLang="en-US" sz="2800" smtClean="0"/>
          </a:p>
          <a:p>
            <a:pPr lvl="1" eaLnBrk="1" hangingPunct="1">
              <a:lnSpc>
                <a:spcPct val="80000"/>
              </a:lnSpc>
            </a:pPr>
            <a:endParaRPr lang="en-CA" altLang="en-US" sz="2400" smtClean="0"/>
          </a:p>
          <a:p>
            <a:pPr eaLnBrk="1" hangingPunct="1">
              <a:lnSpc>
                <a:spcPct val="80000"/>
              </a:lnSpc>
            </a:pPr>
            <a:r>
              <a:rPr lang="en-CA" altLang="en-US" sz="2800" smtClean="0"/>
              <a:t>Air Intelligence</a:t>
            </a:r>
          </a:p>
          <a:p>
            <a:pPr lvl="1" eaLnBrk="1" hangingPunct="1">
              <a:lnSpc>
                <a:spcPct val="80000"/>
              </a:lnSpc>
            </a:pPr>
            <a:r>
              <a:rPr lang="en-CA" altLang="en-US" sz="2400" smtClean="0"/>
              <a:t>Utility of aerial recce</a:t>
            </a:r>
          </a:p>
          <a:p>
            <a:pPr lvl="2" eaLnBrk="1" hangingPunct="1">
              <a:lnSpc>
                <a:spcPct val="80000"/>
              </a:lnSpc>
            </a:pPr>
            <a:r>
              <a:rPr lang="en-CA" altLang="en-US" sz="2000" smtClean="0"/>
              <a:t>Limits of aerial recce: Italian airmen case (13 November 1961)</a:t>
            </a:r>
          </a:p>
          <a:p>
            <a:pPr lvl="1" eaLnBrk="1" hangingPunct="1">
              <a:lnSpc>
                <a:spcPct val="80000"/>
              </a:lnSpc>
            </a:pPr>
            <a:r>
              <a:rPr lang="en-CA" altLang="en-US" sz="2400" smtClean="0"/>
              <a:t>Need for gathering intell on air capabilities, incl. in foreign countries</a:t>
            </a:r>
          </a:p>
          <a:p>
            <a:pPr lvl="1" eaLnBrk="1" hangingPunct="1">
              <a:lnSpc>
                <a:spcPct val="80000"/>
              </a:lnSpc>
            </a:pPr>
            <a:endParaRPr lang="en-CA" altLang="en-US" sz="2400" smtClean="0"/>
          </a:p>
          <a:p>
            <a:pPr eaLnBrk="1" hangingPunct="1">
              <a:lnSpc>
                <a:spcPct val="80000"/>
              </a:lnSpc>
            </a:pPr>
            <a:r>
              <a:rPr lang="en-CA" altLang="en-US" sz="2800" smtClean="0"/>
              <a:t>Air Combat</a:t>
            </a:r>
          </a:p>
          <a:p>
            <a:pPr lvl="1" eaLnBrk="1" hangingPunct="1">
              <a:lnSpc>
                <a:spcPct val="80000"/>
              </a:lnSpc>
            </a:pPr>
            <a:r>
              <a:rPr lang="en-CA" altLang="en-US" sz="2400" smtClean="0"/>
              <a:t>Establish ROEs and Force Directives </a:t>
            </a:r>
            <a:r>
              <a:rPr lang="en-CA" altLang="en-US" sz="2400" i="1" smtClean="0"/>
              <a:t>(see paper)</a:t>
            </a:r>
          </a:p>
          <a:p>
            <a:pPr lvl="1" eaLnBrk="1" hangingPunct="1">
              <a:lnSpc>
                <a:spcPct val="80000"/>
              </a:lnSpc>
            </a:pPr>
            <a:r>
              <a:rPr lang="en-CA" altLang="en-US" sz="2400" smtClean="0"/>
              <a:t>Recognize the dangers of collateral damage</a:t>
            </a:r>
          </a:p>
          <a:p>
            <a:pPr lvl="2" eaLnBrk="1" hangingPunct="1">
              <a:lnSpc>
                <a:spcPct val="80000"/>
              </a:lnSpc>
            </a:pPr>
            <a:r>
              <a:rPr lang="en-CA" altLang="en-US" sz="2000" smtClean="0"/>
              <a:t>Accused of bombing a hospital and hotel</a:t>
            </a:r>
          </a:p>
          <a:p>
            <a:pPr lvl="2" eaLnBrk="1" hangingPunct="1">
              <a:lnSpc>
                <a:spcPct val="80000"/>
              </a:lnSpc>
            </a:pPr>
            <a:r>
              <a:rPr lang="en-CA" altLang="en-US" sz="2000" smtClean="0"/>
              <a:t>Mortar fire on a hospital</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CA" altLang="en-US" smtClean="0"/>
              <a:t>Collateral Damage</a:t>
            </a:r>
          </a:p>
        </p:txBody>
      </p:sp>
      <p:sp>
        <p:nvSpPr>
          <p:cNvPr id="58371" name="Rectangle 3"/>
          <p:cNvSpPr>
            <a:spLocks noGrp="1" noChangeArrowheads="1"/>
          </p:cNvSpPr>
          <p:nvPr>
            <p:ph type="body" idx="1"/>
          </p:nvPr>
        </p:nvSpPr>
        <p:spPr/>
        <p:txBody>
          <a:bodyPr/>
          <a:lstStyle/>
          <a:p>
            <a:pPr eaLnBrk="1" hangingPunct="1">
              <a:lnSpc>
                <a:spcPct val="90000"/>
              </a:lnSpc>
            </a:pPr>
            <a:r>
              <a:rPr lang="en-US" altLang="en-US" sz="2400" smtClean="0"/>
              <a:t>“During the fighting, ONUC troops limited their attacks strictly to </a:t>
            </a:r>
            <a:r>
              <a:rPr lang="en-US" altLang="en-US" sz="2400" b="1" smtClean="0"/>
              <a:t>military</a:t>
            </a:r>
            <a:r>
              <a:rPr lang="en-US" altLang="en-US" sz="2400" smtClean="0"/>
              <a:t> objectives and so did the ONUC aircraft which were sent into action only when absolutely </a:t>
            </a:r>
            <a:r>
              <a:rPr lang="en-US" altLang="en-US" sz="2400" b="1" smtClean="0"/>
              <a:t>necessary</a:t>
            </a:r>
            <a:r>
              <a:rPr lang="en-US" altLang="en-US" sz="2400" smtClean="0"/>
              <a:t>. Some </a:t>
            </a:r>
            <a:r>
              <a:rPr lang="en-US" altLang="en-US" sz="2400" b="1" smtClean="0"/>
              <a:t>civilian</a:t>
            </a:r>
            <a:r>
              <a:rPr lang="en-US" altLang="en-US" sz="2400" smtClean="0"/>
              <a:t> installations were unfortunately, hit accidently by misguided fire but they were very few. Strict orders were given to ONUC troops to safeguard to all extent possible the lives and properties of the civilian population.”</a:t>
            </a:r>
            <a:endParaRPr lang="en-CA" altLang="en-US" sz="2400" smtClean="0"/>
          </a:p>
          <a:p>
            <a:pPr lvl="1" eaLnBrk="1" hangingPunct="1">
              <a:lnSpc>
                <a:spcPct val="120000"/>
              </a:lnSpc>
            </a:pPr>
            <a:r>
              <a:rPr lang="en-US" altLang="en-US" sz="2000" smtClean="0"/>
              <a:t>United Nations, “The United Nations and the Congo” (July I960 - February 1962), 1 March 1962</a:t>
            </a:r>
          </a:p>
          <a:p>
            <a:pPr lvl="1" eaLnBrk="1" hangingPunct="1">
              <a:lnSpc>
                <a:spcPct val="90000"/>
              </a:lnSpc>
            </a:pPr>
            <a:endParaRPr lang="en-US" altLang="en-US" sz="2000" smtClean="0"/>
          </a:p>
          <a:p>
            <a:pPr eaLnBrk="1" hangingPunct="1">
              <a:lnSpc>
                <a:spcPct val="90000"/>
              </a:lnSpc>
            </a:pPr>
            <a:r>
              <a:rPr lang="en-US" altLang="en-US" sz="1400" smtClean="0"/>
              <a:t>Source: Items-in-Peace-keeping operations - United Nations Operations in the Congo - Congo White Paper - The United Nations and the Congo, 01/03/1962</a:t>
            </a:r>
            <a:endParaRPr lang="en-CA" altLang="en-US" sz="1400" smtClean="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CA" altLang="en-US" smtClean="0"/>
              <a:t>Conclusions II</a:t>
            </a:r>
          </a:p>
        </p:txBody>
      </p:sp>
      <p:sp>
        <p:nvSpPr>
          <p:cNvPr id="59395" name="Rectangle 3"/>
          <p:cNvSpPr>
            <a:spLocks noGrp="1" noChangeArrowheads="1"/>
          </p:cNvSpPr>
          <p:nvPr>
            <p:ph type="body" idx="1"/>
          </p:nvPr>
        </p:nvSpPr>
        <p:spPr>
          <a:xfrm>
            <a:off x="457200" y="2133600"/>
            <a:ext cx="8229600" cy="3992563"/>
          </a:xfrm>
        </p:spPr>
        <p:txBody>
          <a:bodyPr/>
          <a:lstStyle/>
          <a:p>
            <a:pPr eaLnBrk="1" hangingPunct="1">
              <a:buFontTx/>
              <a:buNone/>
            </a:pPr>
            <a:r>
              <a:rPr lang="en-CA" altLang="en-US" smtClean="0"/>
              <a:t>Psychological effect of air power</a:t>
            </a:r>
          </a:p>
          <a:p>
            <a:pPr lvl="1" eaLnBrk="1" hangingPunct="1"/>
            <a:r>
              <a:rPr lang="en-CA" altLang="en-US" smtClean="0"/>
              <a:t>Threat from the skies from “Lone Ranger” Fouga Magister</a:t>
            </a:r>
          </a:p>
          <a:p>
            <a:pPr lvl="1" eaLnBrk="1" hangingPunct="1"/>
            <a:r>
              <a:rPr lang="en-CA" altLang="en-US" smtClean="0"/>
              <a:t>Morale booster for ground troops from UN “Air Force”</a:t>
            </a:r>
          </a:p>
          <a:p>
            <a:pPr lvl="1" eaLnBrk="1" hangingPunct="1"/>
            <a:r>
              <a:rPr lang="en-CA" altLang="en-US" smtClean="0"/>
              <a:t>Show of force (fly past) to Katangans</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CA" altLang="en-US" smtClean="0"/>
              <a:t>ONUC</a:t>
            </a:r>
          </a:p>
        </p:txBody>
      </p:sp>
      <p:sp>
        <p:nvSpPr>
          <p:cNvPr id="60419" name="Rectangle 3"/>
          <p:cNvSpPr>
            <a:spLocks noGrp="1" noChangeArrowheads="1"/>
          </p:cNvSpPr>
          <p:nvPr>
            <p:ph type="body" idx="1"/>
          </p:nvPr>
        </p:nvSpPr>
        <p:spPr>
          <a:xfrm>
            <a:off x="457200" y="1600200"/>
            <a:ext cx="8229600" cy="4852988"/>
          </a:xfrm>
        </p:spPr>
        <p:txBody>
          <a:bodyPr/>
          <a:lstStyle/>
          <a:p>
            <a:pPr eaLnBrk="1" hangingPunct="1">
              <a:lnSpc>
                <a:spcPct val="80000"/>
              </a:lnSpc>
            </a:pPr>
            <a:r>
              <a:rPr lang="en-CA" altLang="en-US" sz="2800" smtClean="0"/>
              <a:t>Mission challenged and exhausted UN  </a:t>
            </a:r>
          </a:p>
          <a:p>
            <a:pPr lvl="1" eaLnBrk="1" hangingPunct="1">
              <a:lnSpc>
                <a:spcPct val="80000"/>
              </a:lnSpc>
            </a:pPr>
            <a:r>
              <a:rPr lang="en-CA" altLang="en-US" sz="2400" smtClean="0"/>
              <a:t>At hq long before DPKO created (1992)</a:t>
            </a:r>
          </a:p>
          <a:p>
            <a:pPr lvl="1" eaLnBrk="1" hangingPunct="1">
              <a:lnSpc>
                <a:spcPct val="80000"/>
              </a:lnSpc>
            </a:pPr>
            <a:r>
              <a:rPr lang="en-CA" altLang="en-US" sz="2400" smtClean="0"/>
              <a:t>Controversial among states and in media</a:t>
            </a:r>
          </a:p>
          <a:p>
            <a:pPr lvl="2" eaLnBrk="1" hangingPunct="1">
              <a:lnSpc>
                <a:spcPct val="80000"/>
              </a:lnSpc>
            </a:pPr>
            <a:r>
              <a:rPr lang="en-CA" altLang="en-US" sz="2000" smtClean="0"/>
              <a:t>Katanga lobby</a:t>
            </a:r>
          </a:p>
          <a:p>
            <a:pPr lvl="2" eaLnBrk="1" hangingPunct="1">
              <a:lnSpc>
                <a:spcPct val="80000"/>
              </a:lnSpc>
            </a:pPr>
            <a:r>
              <a:rPr lang="en-CA" altLang="en-US" sz="2000" smtClean="0"/>
              <a:t>UK, French fears</a:t>
            </a:r>
          </a:p>
          <a:p>
            <a:pPr lvl="2" eaLnBrk="1" hangingPunct="1">
              <a:lnSpc>
                <a:spcPct val="80000"/>
              </a:lnSpc>
            </a:pPr>
            <a:r>
              <a:rPr lang="en-CA" altLang="en-US" sz="2000" smtClean="0"/>
              <a:t>Soviet objections</a:t>
            </a:r>
          </a:p>
          <a:p>
            <a:pPr lvl="2" eaLnBrk="1" hangingPunct="1">
              <a:lnSpc>
                <a:spcPct val="80000"/>
              </a:lnSpc>
            </a:pPr>
            <a:r>
              <a:rPr lang="en-CA" altLang="en-US" sz="2000" smtClean="0"/>
              <a:t>Non-aligned movement</a:t>
            </a:r>
          </a:p>
          <a:p>
            <a:pPr lvl="1" eaLnBrk="1" hangingPunct="1">
              <a:lnSpc>
                <a:spcPct val="80000"/>
              </a:lnSpc>
            </a:pPr>
            <a:r>
              <a:rPr lang="en-CA" altLang="en-US" sz="2400" smtClean="0"/>
              <a:t>Expensive: almost sent UN into bankruptcy</a:t>
            </a:r>
          </a:p>
          <a:p>
            <a:pPr lvl="1" eaLnBrk="1" hangingPunct="1">
              <a:lnSpc>
                <a:spcPct val="80000"/>
              </a:lnSpc>
            </a:pPr>
            <a:r>
              <a:rPr lang="en-CA" altLang="en-US" sz="2400" smtClean="0"/>
              <a:t>Difficulties in field: C2, armaments (bombs), casualties, bad press</a:t>
            </a:r>
          </a:p>
          <a:p>
            <a:pPr lvl="1" eaLnBrk="1" hangingPunct="1">
              <a:lnSpc>
                <a:spcPct val="80000"/>
              </a:lnSpc>
            </a:pPr>
            <a:r>
              <a:rPr lang="en-CA" altLang="en-US" sz="2400" smtClean="0"/>
              <a:t>Messy situation</a:t>
            </a:r>
          </a:p>
          <a:p>
            <a:pPr eaLnBrk="1" hangingPunct="1">
              <a:lnSpc>
                <a:spcPct val="80000"/>
              </a:lnSpc>
            </a:pPr>
            <a:endParaRPr lang="en-CA" altLang="en-US" sz="2800" smtClean="0"/>
          </a:p>
          <a:p>
            <a:pPr eaLnBrk="1" hangingPunct="1">
              <a:lnSpc>
                <a:spcPct val="80000"/>
              </a:lnSpc>
            </a:pPr>
            <a:r>
              <a:rPr lang="en-CA" altLang="en-US" sz="2800" smtClean="0"/>
              <a:t>No mission in Africa until 1989 (Namibia)</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0" descr="Pisa_Staging_7236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75"/>
            <a:ext cx="9144000" cy="644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4"/>
          <p:cNvSpPr>
            <a:spLocks noGrp="1" noChangeArrowheads="1"/>
          </p:cNvSpPr>
          <p:nvPr>
            <p:ph type="title"/>
          </p:nvPr>
        </p:nvSpPr>
        <p:spPr>
          <a:xfrm>
            <a:off x="457200" y="125413"/>
            <a:ext cx="8229600" cy="1143000"/>
          </a:xfrm>
        </p:spPr>
        <p:txBody>
          <a:bodyPr/>
          <a:lstStyle/>
          <a:p>
            <a:pPr eaLnBrk="1" hangingPunct="1"/>
            <a:r>
              <a:rPr lang="en-CA" altLang="en-US" smtClean="0">
                <a:solidFill>
                  <a:schemeClr val="tx1"/>
                </a:solidFill>
              </a:rPr>
              <a:t>Staging Area:</a:t>
            </a:r>
            <a:r>
              <a:rPr lang="en-CA" altLang="en-US" b="1" smtClean="0">
                <a:solidFill>
                  <a:schemeClr val="tx1"/>
                </a:solidFill>
              </a:rPr>
              <a:t> </a:t>
            </a:r>
            <a:r>
              <a:rPr lang="en-CA" altLang="en-US" smtClean="0">
                <a:solidFill>
                  <a:schemeClr val="tx1"/>
                </a:solidFill>
              </a:rPr>
              <a:t>Pisa, Italy</a:t>
            </a:r>
            <a:endParaRPr lang="en-CA" altLang="en-US" b="1" smtClean="0">
              <a:solidFill>
                <a:schemeClr val="tx1"/>
              </a:solidFill>
            </a:endParaRPr>
          </a:p>
        </p:txBody>
      </p:sp>
      <p:sp>
        <p:nvSpPr>
          <p:cNvPr id="7172" name="Rectangle 7"/>
          <p:cNvSpPr>
            <a:spLocks noChangeArrowheads="1"/>
          </p:cNvSpPr>
          <p:nvPr/>
        </p:nvSpPr>
        <p:spPr bwMode="auto">
          <a:xfrm>
            <a:off x="1547813" y="6442075"/>
            <a:ext cx="617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CA" altLang="en-US"/>
              <a:t>Canadian "North Star" aircraft in ONUC service </a:t>
            </a:r>
          </a:p>
        </p:txBody>
      </p:sp>
      <p:sp>
        <p:nvSpPr>
          <p:cNvPr id="7173" name="Text Box 8"/>
          <p:cNvSpPr txBox="1">
            <a:spLocks noChangeArrowheads="1"/>
          </p:cNvSpPr>
          <p:nvPr/>
        </p:nvSpPr>
        <p:spPr bwMode="auto">
          <a:xfrm>
            <a:off x="7385050" y="6021388"/>
            <a:ext cx="175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a:t>4 January 1962</a:t>
            </a:r>
          </a:p>
        </p:txBody>
      </p:sp>
      <p:sp>
        <p:nvSpPr>
          <p:cNvPr id="7174" name="Rectangle 9"/>
          <p:cNvSpPr>
            <a:spLocks noChangeArrowheads="1"/>
          </p:cNvSpPr>
          <p:nvPr/>
        </p:nvSpPr>
        <p:spPr bwMode="auto">
          <a:xfrm rot="5400000">
            <a:off x="8515350" y="400050"/>
            <a:ext cx="10287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30000"/>
              </a:spcBef>
            </a:pPr>
            <a:r>
              <a:rPr lang="en-CA" altLang="en-US" sz="900"/>
              <a:t>UN Photo 72369</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CA" altLang="en-US" smtClean="0"/>
              <a:t>Back to the Congo …</a:t>
            </a:r>
          </a:p>
        </p:txBody>
      </p:sp>
      <p:pic>
        <p:nvPicPr>
          <p:cNvPr id="61443" name="Picture 3" descr="UN Helicopter on Aerial Patro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63713" y="1628775"/>
            <a:ext cx="5616575"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4"/>
          <p:cNvSpPr>
            <a:spLocks noChangeArrowheads="1"/>
          </p:cNvSpPr>
          <p:nvPr/>
        </p:nvSpPr>
        <p:spPr bwMode="auto">
          <a:xfrm>
            <a:off x="0" y="5805488"/>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CA" altLang="en-US"/>
              <a:t>Indian MI-35 attack helicopters:</a:t>
            </a:r>
          </a:p>
          <a:p>
            <a:pPr algn="ctr" eaLnBrk="1" hangingPunct="1"/>
            <a:r>
              <a:rPr lang="en-CA" altLang="en-US"/>
              <a:t>4 deployed to the Congo in 2004</a:t>
            </a:r>
          </a:p>
        </p:txBody>
      </p:sp>
      <p:sp>
        <p:nvSpPr>
          <p:cNvPr id="61445" name="Rectangle 5"/>
          <p:cNvSpPr>
            <a:spLocks noChangeArrowheads="1"/>
          </p:cNvSpPr>
          <p:nvPr/>
        </p:nvSpPr>
        <p:spPr bwMode="auto">
          <a:xfrm rot="5400000">
            <a:off x="6973887" y="4699001"/>
            <a:ext cx="1027113"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sz="800"/>
              <a:t>UN Photo  200146</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3848393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b="1" dirty="0" smtClean="0"/>
              <a:t>Extra Slides</a:t>
            </a:r>
            <a:endParaRPr lang="en-US" b="1"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943204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700"/>
            <a:ext cx="91440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8607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United Nations Assistance in the Con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550" y="-20638"/>
            <a:ext cx="6948488"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2"/>
          <p:cNvSpPr>
            <a:spLocks noGrp="1" noChangeArrowheads="1"/>
          </p:cNvSpPr>
          <p:nvPr>
            <p:ph type="title"/>
          </p:nvPr>
        </p:nvSpPr>
        <p:spPr>
          <a:xfrm>
            <a:off x="539750" y="0"/>
            <a:ext cx="8229600" cy="836613"/>
          </a:xfrm>
        </p:spPr>
        <p:txBody>
          <a:bodyPr/>
          <a:lstStyle/>
          <a:p>
            <a:pPr eaLnBrk="1" hangingPunct="1"/>
            <a:r>
              <a:rPr lang="en-CA" altLang="en-US" smtClean="0"/>
              <a:t>Air Supply</a:t>
            </a:r>
          </a:p>
        </p:txBody>
      </p:sp>
      <p:sp>
        <p:nvSpPr>
          <p:cNvPr id="8196" name="Rectangle 4"/>
          <p:cNvSpPr>
            <a:spLocks noChangeArrowheads="1"/>
          </p:cNvSpPr>
          <p:nvPr/>
        </p:nvSpPr>
        <p:spPr bwMode="auto">
          <a:xfrm>
            <a:off x="395288" y="5876925"/>
            <a:ext cx="8280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CA" altLang="en-US"/>
              <a:t/>
            </a:r>
            <a:br>
              <a:rPr lang="en-CA" altLang="en-US"/>
            </a:br>
            <a:r>
              <a:rPr lang="en-CA" altLang="en-US">
                <a:solidFill>
                  <a:schemeClr val="bg1"/>
                </a:solidFill>
              </a:rPr>
              <a:t>Food packages unloaded, Luluabourg airport, 10 August 1960</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Yukon In cong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66725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7"/>
          <p:cNvSpPr>
            <a:spLocks noChangeArrowheads="1"/>
          </p:cNvSpPr>
          <p:nvPr/>
        </p:nvSpPr>
        <p:spPr bwMode="auto">
          <a:xfrm>
            <a:off x="5219700" y="2492375"/>
            <a:ext cx="31242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chemeClr val="tx2"/>
                </a:solidFill>
              </a:rPr>
              <a:t>Canadian Yukon Aircraft, </a:t>
            </a:r>
            <a:br>
              <a:rPr lang="en-US" altLang="en-US">
                <a:solidFill>
                  <a:schemeClr val="tx2"/>
                </a:solidFill>
              </a:rPr>
            </a:br>
            <a:r>
              <a:rPr lang="en-US" altLang="en-US">
                <a:solidFill>
                  <a:schemeClr val="tx2"/>
                </a:solidFill>
              </a:rPr>
              <a:t>Leopoldville, 23 July 1962,</a:t>
            </a:r>
            <a:br>
              <a:rPr lang="en-US" altLang="en-US">
                <a:solidFill>
                  <a:schemeClr val="tx2"/>
                </a:solidFill>
              </a:rPr>
            </a:br>
            <a:r>
              <a:rPr lang="en-US" altLang="en-US">
                <a:solidFill>
                  <a:schemeClr val="tx2"/>
                </a:solidFill>
              </a:rPr>
              <a:t>with Congolese National Army Officers</a:t>
            </a:r>
            <a:br>
              <a:rPr lang="en-US" altLang="en-US">
                <a:solidFill>
                  <a:schemeClr val="tx2"/>
                </a:solidFill>
              </a:rPr>
            </a:br>
            <a:r>
              <a:rPr lang="en-US" altLang="en-US">
                <a:solidFill>
                  <a:schemeClr val="tx2"/>
                </a:solidFill>
              </a:rPr>
              <a:t/>
            </a:r>
            <a:br>
              <a:rPr lang="en-US" altLang="en-US">
                <a:solidFill>
                  <a:schemeClr val="tx2"/>
                </a:solidFill>
              </a:rPr>
            </a:br>
            <a:r>
              <a:rPr lang="en-US" altLang="en-US">
                <a:solidFill>
                  <a:schemeClr val="tx2"/>
                </a:solidFill>
              </a:rPr>
              <a:t/>
            </a:r>
            <a:br>
              <a:rPr lang="en-US" altLang="en-US">
                <a:solidFill>
                  <a:schemeClr val="tx2"/>
                </a:solidFill>
              </a:rPr>
            </a:br>
            <a:r>
              <a:rPr lang="en-US" altLang="en-US">
                <a:solidFill>
                  <a:schemeClr val="tx2"/>
                </a:solidFill>
              </a:rPr>
              <a:t>Replaced Canada’s North Stars on cargo/troop runs from Pisa </a:t>
            </a:r>
            <a:br>
              <a:rPr lang="en-US" altLang="en-US">
                <a:solidFill>
                  <a:schemeClr val="tx2"/>
                </a:solidFill>
              </a:rPr>
            </a:br>
            <a:endParaRPr lang="en-US" altLang="en-US">
              <a:solidFill>
                <a:schemeClr val="tx2"/>
              </a:solidFill>
            </a:endParaRPr>
          </a:p>
        </p:txBody>
      </p:sp>
      <p:sp>
        <p:nvSpPr>
          <p:cNvPr id="9220" name="Text Box 8"/>
          <p:cNvSpPr txBox="1">
            <a:spLocks noChangeArrowheads="1"/>
          </p:cNvSpPr>
          <p:nvPr/>
        </p:nvSpPr>
        <p:spPr bwMode="auto">
          <a:xfrm rot="5400000">
            <a:off x="4183856" y="5769769"/>
            <a:ext cx="12160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a:latin typeface="Times New Roman" pitchFamily="18" charset="0"/>
              </a:rPr>
              <a:t>UN Photo 76016</a:t>
            </a:r>
          </a:p>
        </p:txBody>
      </p:sp>
      <p:sp>
        <p:nvSpPr>
          <p:cNvPr id="9221" name="Rectangle 10"/>
          <p:cNvSpPr>
            <a:spLocks noGrp="1" noChangeArrowheads="1"/>
          </p:cNvSpPr>
          <p:nvPr>
            <p:ph type="title"/>
          </p:nvPr>
        </p:nvSpPr>
        <p:spPr>
          <a:xfrm>
            <a:off x="5076825" y="274638"/>
            <a:ext cx="3609975" cy="1143000"/>
          </a:xfrm>
        </p:spPr>
        <p:txBody>
          <a:bodyPr/>
          <a:lstStyle/>
          <a:p>
            <a:pPr eaLnBrk="1" hangingPunct="1"/>
            <a:endParaRPr lang="en-US" altLang="en-US"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CA" altLang="en-US" sz="4000" smtClean="0"/>
              <a:t>Humanitarian/Medical Evacuation</a:t>
            </a:r>
          </a:p>
        </p:txBody>
      </p:sp>
      <p:pic>
        <p:nvPicPr>
          <p:cNvPr id="10243" name="Picture 3" descr="Medical Help for the Con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8175" y="1693863"/>
            <a:ext cx="5111750"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4"/>
          <p:cNvSpPr>
            <a:spLocks noChangeArrowheads="1"/>
          </p:cNvSpPr>
          <p:nvPr/>
        </p:nvSpPr>
        <p:spPr bwMode="auto">
          <a:xfrm>
            <a:off x="0" y="5114925"/>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p>
        </p:txBody>
      </p:sp>
      <p:sp>
        <p:nvSpPr>
          <p:cNvPr id="10245" name="Rectangle 6"/>
          <p:cNvSpPr>
            <a:spLocks noChangeArrowheads="1"/>
          </p:cNvSpPr>
          <p:nvPr/>
        </p:nvSpPr>
        <p:spPr bwMode="auto">
          <a:xfrm rot="5400000">
            <a:off x="6674644" y="5645944"/>
            <a:ext cx="889000"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sz="700"/>
              <a:t>UN Photo 189903</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3646</TotalTime>
  <Words>3635</Words>
  <Application>Microsoft Office PowerPoint</Application>
  <PresentationFormat>On-screen Show (4:3)</PresentationFormat>
  <Paragraphs>447</Paragraphs>
  <Slides>63</Slides>
  <Notes>31</Notes>
  <HiddenSlides>2</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Default Design</vt:lpstr>
      <vt:lpstr>Kinetic Air Power in  Robust Peacekeeping: the UN Operation in the Congo 1960-64 </vt:lpstr>
      <vt:lpstr>Congo 1960</vt:lpstr>
      <vt:lpstr>UN Intervenes (July 1960)</vt:lpstr>
      <vt:lpstr>Opération des Nations unies au Congo (ONUC)</vt:lpstr>
      <vt:lpstr>US Airlift</vt:lpstr>
      <vt:lpstr>Staging Area: Pisa, Italy</vt:lpstr>
      <vt:lpstr>Air Supply</vt:lpstr>
      <vt:lpstr>PowerPoint Presentation</vt:lpstr>
      <vt:lpstr>Humanitarian/Medical Evacuation</vt:lpstr>
      <vt:lpstr>Transport of Diplomats &amp; UN Negotiators</vt:lpstr>
      <vt:lpstr>Katangan threat</vt:lpstr>
      <vt:lpstr>Katangan aircraft (1961)</vt:lpstr>
      <vt:lpstr>PowerPoint Presentation</vt:lpstr>
      <vt:lpstr>UN Early Offensives</vt:lpstr>
      <vt:lpstr>PowerPoint Presentation</vt:lpstr>
      <vt:lpstr>PowerPoint Presentation</vt:lpstr>
      <vt:lpstr>PowerPoint Presentation</vt:lpstr>
      <vt:lpstr>PowerPoint Presentation</vt:lpstr>
      <vt:lpstr>PowerPoint Presentation</vt:lpstr>
      <vt:lpstr>UN Peacekeeper’s Coffins</vt:lpstr>
      <vt:lpstr>PowerPoint Presentation</vt:lpstr>
      <vt:lpstr>Dag Hammarskjöld in plane crash</vt:lpstr>
      <vt:lpstr>Creation of a “UN Air Force”</vt:lpstr>
      <vt:lpstr>PowerPoint Presentation</vt:lpstr>
      <vt:lpstr>Ethiopian Sabre Jets</vt:lpstr>
      <vt:lpstr>PowerPoint Presentation</vt:lpstr>
      <vt:lpstr>Swedish Saab J29 Jets</vt:lpstr>
      <vt:lpstr>PowerPoint Presentation</vt:lpstr>
      <vt:lpstr>Indian Canberra Bombers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Katangan Air Force Expansion (1962)</vt:lpstr>
      <vt:lpstr>1962</vt:lpstr>
      <vt:lpstr>PowerPoint Presentation</vt:lpstr>
      <vt:lpstr>ONUC Strategy</vt:lpstr>
      <vt:lpstr>Operation Grand Slam: The Trigger</vt:lpstr>
      <vt:lpstr>“Grand Slam” (28 Dec 1962)</vt:lpstr>
      <vt:lpstr>PowerPoint Presentation</vt:lpstr>
      <vt:lpstr>PowerPoint Presentation</vt:lpstr>
      <vt:lpstr>PowerPoint Presentation</vt:lpstr>
      <vt:lpstr>PowerPoint Presentation</vt:lpstr>
      <vt:lpstr>PowerPoint Presentation</vt:lpstr>
      <vt:lpstr>Securing road blocks &amp;  positions around Elisabethville, 3 January 1963</vt:lpstr>
      <vt:lpstr>January 1963</vt:lpstr>
      <vt:lpstr>Delay would have been costly</vt:lpstr>
      <vt:lpstr>PowerPoint Presentation</vt:lpstr>
      <vt:lpstr>Conclusions</vt:lpstr>
      <vt:lpstr>Conclusions</vt:lpstr>
      <vt:lpstr>Collateral Damage</vt:lpstr>
      <vt:lpstr>Conclusions II</vt:lpstr>
      <vt:lpstr>ONUC</vt:lpstr>
      <vt:lpstr>Back to the Congo …</vt:lpstr>
      <vt:lpstr>PowerPoint Presentation</vt:lpstr>
      <vt:lpstr>Extra Slides</vt:lpstr>
      <vt:lpstr>PowerPoint Presentation</vt:lpstr>
    </vt:vector>
  </TitlesOfParts>
  <Company>DND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dorn</dc:creator>
  <cp:lastModifiedBy>CFC</cp:lastModifiedBy>
  <cp:revision>99</cp:revision>
  <dcterms:created xsi:type="dcterms:W3CDTF">2011-03-12T12:43:05Z</dcterms:created>
  <dcterms:modified xsi:type="dcterms:W3CDTF">2015-01-21T01:29:49Z</dcterms:modified>
</cp:coreProperties>
</file>