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73"/>
  </p:notesMasterIdLst>
  <p:handoutMasterIdLst>
    <p:handoutMasterId r:id="rId74"/>
  </p:handoutMasterIdLst>
  <p:sldIdLst>
    <p:sldId id="258" r:id="rId2"/>
    <p:sldId id="299" r:id="rId3"/>
    <p:sldId id="412" r:id="rId4"/>
    <p:sldId id="666" r:id="rId5"/>
    <p:sldId id="667" r:id="rId6"/>
    <p:sldId id="288" r:id="rId7"/>
    <p:sldId id="260" r:id="rId8"/>
    <p:sldId id="485" r:id="rId9"/>
    <p:sldId id="262" r:id="rId10"/>
    <p:sldId id="270" r:id="rId11"/>
    <p:sldId id="680" r:id="rId12"/>
    <p:sldId id="592" r:id="rId13"/>
    <p:sldId id="386" r:id="rId14"/>
    <p:sldId id="606" r:id="rId15"/>
    <p:sldId id="605" r:id="rId16"/>
    <p:sldId id="440" r:id="rId17"/>
    <p:sldId id="659" r:id="rId18"/>
    <p:sldId id="457" r:id="rId19"/>
    <p:sldId id="460" r:id="rId20"/>
    <p:sldId id="458" r:id="rId21"/>
    <p:sldId id="453" r:id="rId22"/>
    <p:sldId id="562" r:id="rId23"/>
    <p:sldId id="660" r:id="rId24"/>
    <p:sldId id="564" r:id="rId25"/>
    <p:sldId id="565" r:id="rId26"/>
    <p:sldId id="566" r:id="rId27"/>
    <p:sldId id="609" r:id="rId28"/>
    <p:sldId id="610" r:id="rId29"/>
    <p:sldId id="611" r:id="rId30"/>
    <p:sldId id="612" r:id="rId31"/>
    <p:sldId id="613" r:id="rId32"/>
    <p:sldId id="614" r:id="rId33"/>
    <p:sldId id="615" r:id="rId34"/>
    <p:sldId id="616" r:id="rId35"/>
    <p:sldId id="618" r:id="rId36"/>
    <p:sldId id="619" r:id="rId37"/>
    <p:sldId id="620" r:id="rId38"/>
    <p:sldId id="621" r:id="rId39"/>
    <p:sldId id="617" r:id="rId40"/>
    <p:sldId id="622" r:id="rId41"/>
    <p:sldId id="623" r:id="rId42"/>
    <p:sldId id="624" r:id="rId43"/>
    <p:sldId id="625" r:id="rId44"/>
    <p:sldId id="626" r:id="rId45"/>
    <p:sldId id="627" r:id="rId46"/>
    <p:sldId id="628" r:id="rId47"/>
    <p:sldId id="629" r:id="rId48"/>
    <p:sldId id="675" r:id="rId49"/>
    <p:sldId id="634" r:id="rId50"/>
    <p:sldId id="679" r:id="rId51"/>
    <p:sldId id="567" r:id="rId52"/>
    <p:sldId id="661" r:id="rId53"/>
    <p:sldId id="649" r:id="rId54"/>
    <p:sldId id="650" r:id="rId55"/>
    <p:sldId id="639" r:id="rId56"/>
    <p:sldId id="607" r:id="rId57"/>
    <p:sldId id="662" r:id="rId58"/>
    <p:sldId id="677" r:id="rId59"/>
    <p:sldId id="512" r:id="rId60"/>
    <p:sldId id="668" r:id="rId61"/>
    <p:sldId id="373" r:id="rId62"/>
    <p:sldId id="432" r:id="rId63"/>
    <p:sldId id="289" r:id="rId64"/>
    <p:sldId id="433" r:id="rId65"/>
    <p:sldId id="441" r:id="rId66"/>
    <p:sldId id="408" r:id="rId67"/>
    <p:sldId id="279" r:id="rId68"/>
    <p:sldId id="513" r:id="rId69"/>
    <p:sldId id="640" r:id="rId70"/>
    <p:sldId id="551" r:id="rId71"/>
    <p:sldId id="342" r:id="rId72"/>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0F"/>
    <a:srgbClr val="712C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2" autoAdjust="0"/>
    <p:restoredTop sz="94215" autoAdjust="0"/>
  </p:normalViewPr>
  <p:slideViewPr>
    <p:cSldViewPr>
      <p:cViewPr>
        <p:scale>
          <a:sx n="101" d="100"/>
          <a:sy n="101" d="100"/>
        </p:scale>
        <p:origin x="-1110" y="-12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t" anchorCtr="0" compatLnSpc="1">
            <a:prstTxWarp prst="textNoShape">
              <a:avLst/>
            </a:prstTxWarp>
          </a:bodyPr>
          <a:lstStyle>
            <a:lvl1pPr defTabSz="963613" eaLnBrk="1" hangingPunct="1">
              <a:defRPr sz="1200">
                <a:latin typeface="Arial" charset="0"/>
              </a:defRPr>
            </a:lvl1pPr>
          </a:lstStyle>
          <a:p>
            <a:pPr>
              <a:defRPr/>
            </a:pPr>
            <a:endParaRPr lang="en-US"/>
          </a:p>
        </p:txBody>
      </p:sp>
      <p:sp>
        <p:nvSpPr>
          <p:cNvPr id="115715" name="Rectangle 3"/>
          <p:cNvSpPr>
            <a:spLocks noGrp="1" noChangeArrowheads="1"/>
          </p:cNvSpPr>
          <p:nvPr>
            <p:ph type="dt" sz="quarter"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t" anchorCtr="0" compatLnSpc="1">
            <a:prstTxWarp prst="textNoShape">
              <a:avLst/>
            </a:prstTxWarp>
          </a:bodyPr>
          <a:lstStyle>
            <a:lvl1pPr algn="r" defTabSz="963613" eaLnBrk="1" hangingPunct="1">
              <a:defRPr sz="1200">
                <a:latin typeface="Arial" charset="0"/>
              </a:defRPr>
            </a:lvl1pPr>
          </a:lstStyle>
          <a:p>
            <a:pPr>
              <a:defRPr/>
            </a:pPr>
            <a:endParaRPr lang="en-US"/>
          </a:p>
        </p:txBody>
      </p:sp>
      <p:sp>
        <p:nvSpPr>
          <p:cNvPr id="115716" name="Rectangle 4"/>
          <p:cNvSpPr>
            <a:spLocks noGrp="1" noChangeArrowheads="1"/>
          </p:cNvSpPr>
          <p:nvPr>
            <p:ph type="ftr" sz="quarter" idx="2"/>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b" anchorCtr="0" compatLnSpc="1">
            <a:prstTxWarp prst="textNoShape">
              <a:avLst/>
            </a:prstTxWarp>
          </a:bodyPr>
          <a:lstStyle>
            <a:lvl1pPr defTabSz="963613" eaLnBrk="1" hangingPunct="1">
              <a:defRPr sz="1200">
                <a:latin typeface="Arial" charset="0"/>
              </a:defRPr>
            </a:lvl1pPr>
          </a:lstStyle>
          <a:p>
            <a:pPr>
              <a:defRPr/>
            </a:pPr>
            <a:endParaRPr lang="en-US"/>
          </a:p>
        </p:txBody>
      </p:sp>
      <p:sp>
        <p:nvSpPr>
          <p:cNvPr id="115717" name="Rectangle 5"/>
          <p:cNvSpPr>
            <a:spLocks noGrp="1" noChangeArrowheads="1"/>
          </p:cNvSpPr>
          <p:nvPr>
            <p:ph type="sldNum" sz="quarter" idx="3"/>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b" anchorCtr="0" compatLnSpc="1">
            <a:prstTxWarp prst="textNoShape">
              <a:avLst/>
            </a:prstTxWarp>
          </a:bodyPr>
          <a:lstStyle>
            <a:lvl1pPr algn="r" defTabSz="963613" eaLnBrk="1" hangingPunct="1">
              <a:defRPr sz="1200">
                <a:latin typeface="Arial" charset="0"/>
              </a:defRPr>
            </a:lvl1pPr>
          </a:lstStyle>
          <a:p>
            <a:pPr>
              <a:defRPr/>
            </a:pPr>
            <a:fld id="{C7B635AE-8C24-4D9B-ADEC-38BA6AF083D5}" type="slidenum">
              <a:rPr lang="en-US"/>
              <a:pPr>
                <a:defRPr/>
              </a:pPr>
              <a:t>‹#›</a:t>
            </a:fld>
            <a:endParaRPr lang="en-US"/>
          </a:p>
        </p:txBody>
      </p:sp>
    </p:spTree>
    <p:extLst>
      <p:ext uri="{BB962C8B-B14F-4D97-AF65-F5344CB8AC3E}">
        <p14:creationId xmlns:p14="http://schemas.microsoft.com/office/powerpoint/2010/main" val="1406507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t" anchorCtr="0" compatLnSpc="1">
            <a:prstTxWarp prst="textNoShape">
              <a:avLst/>
            </a:prstTxWarp>
          </a:bodyPr>
          <a:lstStyle>
            <a:lvl1pPr defTabSz="963613" eaLnBrk="1" hangingPunct="1">
              <a:defRPr sz="1200">
                <a:latin typeface="Arial" charset="0"/>
              </a:defRPr>
            </a:lvl1pPr>
          </a:lstStyle>
          <a:p>
            <a:pPr>
              <a:defRPr/>
            </a:pPr>
            <a:endParaRPr lang="en-US"/>
          </a:p>
        </p:txBody>
      </p:sp>
      <p:sp>
        <p:nvSpPr>
          <p:cNvPr id="60419" name="Rectangle 3"/>
          <p:cNvSpPr>
            <a:spLocks noGrp="1" noChangeArrowheads="1"/>
          </p:cNvSpPr>
          <p:nvPr>
            <p:ph type="dt"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t" anchorCtr="0" compatLnSpc="1">
            <a:prstTxWarp prst="textNoShape">
              <a:avLst/>
            </a:prstTxWarp>
          </a:bodyPr>
          <a:lstStyle>
            <a:lvl1pPr algn="r" defTabSz="963613" eaLnBrk="1" hangingPunct="1">
              <a:defRPr sz="1200">
                <a:latin typeface="Arial" charset="0"/>
              </a:defRPr>
            </a:lvl1pPr>
          </a:lstStyle>
          <a:p>
            <a:pPr>
              <a:defRPr/>
            </a:pPr>
            <a:endParaRPr lang="en-US"/>
          </a:p>
        </p:txBody>
      </p:sp>
      <p:sp>
        <p:nvSpPr>
          <p:cNvPr id="77828" name="Rectangle 4"/>
          <p:cNvSpPr>
            <a:spLocks noRo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042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b" anchorCtr="0" compatLnSpc="1">
            <a:prstTxWarp prst="textNoShape">
              <a:avLst/>
            </a:prstTxWarp>
          </a:bodyPr>
          <a:lstStyle>
            <a:lvl1pPr defTabSz="963613" eaLnBrk="1" hangingPunct="1">
              <a:defRPr sz="1200">
                <a:latin typeface="Arial" charset="0"/>
              </a:defRPr>
            </a:lvl1pPr>
          </a:lstStyle>
          <a:p>
            <a:pPr>
              <a:defRPr/>
            </a:pPr>
            <a:endParaRPr lang="en-US"/>
          </a:p>
        </p:txBody>
      </p:sp>
      <p:sp>
        <p:nvSpPr>
          <p:cNvPr id="60423" name="Rectangle 7"/>
          <p:cNvSpPr>
            <a:spLocks noGrp="1" noChangeArrowheads="1"/>
          </p:cNvSpPr>
          <p:nvPr>
            <p:ph type="sldNum" sz="quarter" idx="5"/>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1" tIns="48161" rIns="96321" bIns="48161" numCol="1" anchor="b" anchorCtr="0" compatLnSpc="1">
            <a:prstTxWarp prst="textNoShape">
              <a:avLst/>
            </a:prstTxWarp>
          </a:bodyPr>
          <a:lstStyle>
            <a:lvl1pPr algn="r" defTabSz="963613" eaLnBrk="1" hangingPunct="1">
              <a:defRPr sz="1200">
                <a:latin typeface="Arial" charset="0"/>
              </a:defRPr>
            </a:lvl1pPr>
          </a:lstStyle>
          <a:p>
            <a:pPr>
              <a:defRPr/>
            </a:pPr>
            <a:fld id="{CDD6C0E8-3D8B-4296-B7B2-C235E42FA10E}" type="slidenum">
              <a:rPr lang="en-US"/>
              <a:pPr>
                <a:defRPr/>
              </a:pPr>
              <a:t>‹#›</a:t>
            </a:fld>
            <a:endParaRPr lang="en-US"/>
          </a:p>
        </p:txBody>
      </p:sp>
    </p:spTree>
    <p:extLst>
      <p:ext uri="{BB962C8B-B14F-4D97-AF65-F5344CB8AC3E}">
        <p14:creationId xmlns:p14="http://schemas.microsoft.com/office/powerpoint/2010/main" val="692437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CEDFD157-B11D-434B-A485-987D23F6247E}" type="slidenum">
              <a:rPr lang="en-US" smtClean="0">
                <a:latin typeface="Arial" pitchFamily="34" charset="0"/>
              </a:rPr>
              <a:pPr/>
              <a:t>1</a:t>
            </a:fld>
            <a:endParaRPr lang="en-US" smtClean="0">
              <a:latin typeface="Arial" pitchFamily="34" charset="0"/>
            </a:endParaRPr>
          </a:p>
        </p:txBody>
      </p:sp>
      <p:sp>
        <p:nvSpPr>
          <p:cNvPr id="78851" name="Rectangle 2"/>
          <p:cNvSpPr>
            <a:spLocks noRot="1" noChangeArrowheads="1" noTextEdit="1"/>
          </p:cNvSpPr>
          <p:nvPr>
            <p:ph type="sldImg"/>
          </p:nvPr>
        </p:nvSpPr>
        <p:spPr>
          <a:xfrm>
            <a:off x="715963" y="990600"/>
            <a:ext cx="2747962" cy="2060575"/>
          </a:xfrm>
          <a:ln/>
        </p:spPr>
      </p:sp>
      <p:sp>
        <p:nvSpPr>
          <p:cNvPr id="78852" name="Rectangle 3"/>
          <p:cNvSpPr>
            <a:spLocks noGrp="1" noChangeArrowheads="1"/>
          </p:cNvSpPr>
          <p:nvPr>
            <p:ph type="body" idx="1"/>
          </p:nvPr>
        </p:nvSpPr>
        <p:spPr>
          <a:xfrm>
            <a:off x="731838" y="3441700"/>
            <a:ext cx="5851525" cy="5278438"/>
          </a:xfrm>
          <a:noFill/>
        </p:spPr>
        <p:txBody>
          <a:bodyPr lIns="95570" tIns="47784" rIns="95570" bIns="47784"/>
          <a:lstStyle/>
          <a:p>
            <a:pPr eaLnBrk="1" hangingPunct="1"/>
            <a:endParaRPr lang="fr-CA"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1E495FB1-BF45-4027-BD3C-881C976842AE}" type="slidenum">
              <a:rPr lang="en-US" smtClean="0">
                <a:latin typeface="Arial" pitchFamily="34" charset="0"/>
              </a:rPr>
              <a:pPr/>
              <a:t>24</a:t>
            </a:fld>
            <a:endParaRPr lang="en-US" smtClean="0">
              <a:latin typeface="Arial" pitchFamily="34" charset="0"/>
            </a:endParaRPr>
          </a:p>
        </p:txBody>
      </p:sp>
      <p:sp>
        <p:nvSpPr>
          <p:cNvPr id="88067" name="Rectangle 2"/>
          <p:cNvSpPr>
            <a:spLocks noRot="1" noChangeArrowheads="1" noTextEdit="1"/>
          </p:cNvSpPr>
          <p:nvPr>
            <p:ph type="sldImg"/>
          </p:nvPr>
        </p:nvSpPr>
        <p:spPr>
          <a:xfrm>
            <a:off x="1257300" y="719138"/>
            <a:ext cx="4800600" cy="3600450"/>
          </a:xfrm>
          <a:ln/>
        </p:spPr>
      </p:sp>
      <p:sp>
        <p:nvSpPr>
          <p:cNvPr id="88068" name="Rectangle 3"/>
          <p:cNvSpPr>
            <a:spLocks noGrp="1" noChangeArrowheads="1"/>
          </p:cNvSpPr>
          <p:nvPr>
            <p:ph type="body" idx="1"/>
          </p:nvPr>
        </p:nvSpPr>
        <p:spPr>
          <a:xfrm>
            <a:off x="731838" y="4560888"/>
            <a:ext cx="5851525" cy="4321175"/>
          </a:xfrm>
          <a:noFill/>
        </p:spPr>
        <p:txBody>
          <a:bodyPr/>
          <a:lstStyle/>
          <a:p>
            <a:pPr eaLnBrk="1" hangingPunct="1"/>
            <a:r>
              <a:rPr lang="en-US" smtClean="0">
                <a:latin typeface="Arial" pitchFamily="34" charset="0"/>
              </a:rPr>
              <a:t>Caption: Disarming FRPI militiamen in Ituri </a:t>
            </a:r>
          </a:p>
          <a:p>
            <a:pPr eaLnBrk="1" hangingPunct="1"/>
            <a:r>
              <a:rPr lang="en-US" smtClean="0">
                <a:latin typeface="Arial" pitchFamily="34" charset="0"/>
              </a:rPr>
              <a:t>Operation "Ituri Encourager" aims to disarm FRPI militiamen who have not yet joined the district's disarmament program despite an ultimatum to surrender before 11 January 2006.</a:t>
            </a:r>
          </a:p>
          <a:p>
            <a:pPr eaLnBrk="1" hangingPunct="1"/>
            <a:endParaRPr lang="en-US" smtClean="0">
              <a:latin typeface="Arial" pitchFamily="34" charset="0"/>
            </a:endParaRPr>
          </a:p>
          <a:p>
            <a:pPr eaLnBrk="1" hangingPunct="1"/>
            <a:r>
              <a:rPr lang="en-US" b="1" smtClean="0">
                <a:latin typeface="Arial" pitchFamily="34" charset="0"/>
              </a:rPr>
              <a:t>Z-3129</a:t>
            </a:r>
            <a:r>
              <a:rPr lang="en-US" smtClean="0">
                <a:latin typeface="Arial" pitchFamily="34" charset="0"/>
              </a:rPr>
              <a:t> / </a:t>
            </a:r>
            <a:r>
              <a:rPr lang="en-US" b="1" smtClean="0">
                <a:latin typeface="Arial" pitchFamily="34" charset="0"/>
              </a:rPr>
              <a:t>UN-859</a:t>
            </a:r>
            <a:r>
              <a:rPr lang="en-US" smtClean="0">
                <a:latin typeface="Arial" pitchFamily="34" charset="0"/>
              </a:rPr>
              <a:t> One of Mi-25's from MONUC Indian Aviation Contingent at Goma </a:t>
            </a:r>
          </a:p>
          <a:p>
            <a:pPr eaLnBrk="1" hangingPunct="1"/>
            <a:r>
              <a:rPr lang="en-US" smtClean="0">
                <a:latin typeface="Arial" pitchFamily="34" charset="0"/>
              </a:rPr>
              <a:t>http://www.airliners.net/photo/United-Nations/Mil-Mi-25/0879127/M/</a:t>
            </a:r>
          </a:p>
          <a:p>
            <a:pPr eaLnBrk="1" hangingPunct="1"/>
            <a:endParaRPr lang="en-CA"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779DBE9C-3E14-4E5A-8BB8-D783A2755366}" type="slidenum">
              <a:rPr lang="en-US" smtClean="0">
                <a:latin typeface="Arial" pitchFamily="34" charset="0"/>
              </a:rPr>
              <a:pPr/>
              <a:t>43</a:t>
            </a:fld>
            <a:endParaRPr lang="en-US" smtClean="0">
              <a:latin typeface="Arial" pitchFamily="34" charset="0"/>
            </a:endParaRPr>
          </a:p>
        </p:txBody>
      </p:sp>
      <p:sp>
        <p:nvSpPr>
          <p:cNvPr id="89091" name="Slide Image Placeholder 1"/>
          <p:cNvSpPr>
            <a:spLocks noGrp="1" noRot="1" noChangeAspect="1" noTextEdit="1"/>
          </p:cNvSpPr>
          <p:nvPr>
            <p:ph type="sldImg"/>
          </p:nvPr>
        </p:nvSpPr>
        <p:spPr>
          <a:xfrm>
            <a:off x="1257300" y="719138"/>
            <a:ext cx="4800600" cy="3600450"/>
          </a:xfrm>
          <a:ln/>
        </p:spPr>
      </p:sp>
      <p:sp>
        <p:nvSpPr>
          <p:cNvPr id="89092" name="Notes Placeholder 2"/>
          <p:cNvSpPr>
            <a:spLocks noGrp="1"/>
          </p:cNvSpPr>
          <p:nvPr>
            <p:ph type="body" idx="1"/>
          </p:nvPr>
        </p:nvSpPr>
        <p:spPr>
          <a:xfrm>
            <a:off x="731838" y="4560888"/>
            <a:ext cx="5851525" cy="4321175"/>
          </a:xfrm>
          <a:noFill/>
        </p:spPr>
        <p:txBody>
          <a:bodyPr lIns="96653" tIns="48327" rIns="96653" bIns="48327"/>
          <a:lstStyle/>
          <a:p>
            <a:pPr eaLnBrk="1" hangingPunct="1"/>
            <a:endParaRPr lang="es-UY" smtClean="0">
              <a:latin typeface="Arial" pitchFamily="34" charset="0"/>
            </a:endParaRPr>
          </a:p>
        </p:txBody>
      </p:sp>
      <p:sp>
        <p:nvSpPr>
          <p:cNvPr id="89093"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6788">
              <a:defRPr>
                <a:solidFill>
                  <a:schemeClr val="tx1"/>
                </a:solidFill>
                <a:latin typeface="Verdana" pitchFamily="34" charset="0"/>
              </a:defRPr>
            </a:lvl1pPr>
            <a:lvl2pPr marL="742950" indent="-285750" defTabSz="966788">
              <a:defRPr>
                <a:solidFill>
                  <a:schemeClr val="tx1"/>
                </a:solidFill>
                <a:latin typeface="Verdana" pitchFamily="34" charset="0"/>
              </a:defRPr>
            </a:lvl2pPr>
            <a:lvl3pPr marL="1143000" indent="-228600" defTabSz="966788">
              <a:defRPr>
                <a:solidFill>
                  <a:schemeClr val="tx1"/>
                </a:solidFill>
                <a:latin typeface="Verdana" pitchFamily="34" charset="0"/>
              </a:defRPr>
            </a:lvl3pPr>
            <a:lvl4pPr marL="1600200" indent="-228600" defTabSz="966788">
              <a:defRPr>
                <a:solidFill>
                  <a:schemeClr val="tx1"/>
                </a:solidFill>
                <a:latin typeface="Verdana" pitchFamily="34" charset="0"/>
              </a:defRPr>
            </a:lvl4pPr>
            <a:lvl5pPr marL="2057400" indent="-228600" defTabSz="966788">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7225D68C-D0A2-4FD2-8D86-13ABBD8B417B}" type="slidenum">
              <a:rPr lang="en-US" sz="1200">
                <a:latin typeface="Arial" pitchFamily="34" charset="0"/>
              </a:rPr>
              <a:pPr algn="r" eaLnBrk="1" hangingPunct="1"/>
              <a:t>43</a:t>
            </a:fld>
            <a:endParaRPr lang="en-US"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960283D4-758D-4671-B8FF-D253C2E8CA15}" type="slidenum">
              <a:rPr lang="en-US" smtClean="0">
                <a:latin typeface="Arial" pitchFamily="34" charset="0"/>
              </a:rPr>
              <a:pPr/>
              <a:t>44</a:t>
            </a:fld>
            <a:endParaRPr lang="en-US" smtClean="0">
              <a:latin typeface="Arial" pitchFamily="34" charset="0"/>
            </a:endParaRPr>
          </a:p>
        </p:txBody>
      </p:sp>
      <p:sp>
        <p:nvSpPr>
          <p:cNvPr id="90115" name="Slide Image Placeholder 1"/>
          <p:cNvSpPr>
            <a:spLocks noGrp="1" noRot="1" noChangeAspect="1" noTextEdit="1"/>
          </p:cNvSpPr>
          <p:nvPr>
            <p:ph type="sldImg"/>
          </p:nvPr>
        </p:nvSpPr>
        <p:spPr>
          <a:xfrm>
            <a:off x="1257300" y="719138"/>
            <a:ext cx="4800600" cy="3600450"/>
          </a:xfrm>
          <a:ln/>
        </p:spPr>
      </p:sp>
      <p:sp>
        <p:nvSpPr>
          <p:cNvPr id="90116" name="Notes Placeholder 2"/>
          <p:cNvSpPr>
            <a:spLocks noGrp="1"/>
          </p:cNvSpPr>
          <p:nvPr>
            <p:ph type="body" idx="1"/>
          </p:nvPr>
        </p:nvSpPr>
        <p:spPr>
          <a:xfrm>
            <a:off x="731838" y="4560888"/>
            <a:ext cx="5851525" cy="4321175"/>
          </a:xfrm>
          <a:noFill/>
        </p:spPr>
        <p:txBody>
          <a:bodyPr lIns="96653" tIns="48327" rIns="96653" bIns="48327"/>
          <a:lstStyle/>
          <a:p>
            <a:pPr eaLnBrk="1" hangingPunct="1"/>
            <a:endParaRPr lang="es-UY" smtClean="0">
              <a:latin typeface="Arial" pitchFamily="34" charset="0"/>
            </a:endParaRPr>
          </a:p>
        </p:txBody>
      </p:sp>
      <p:sp>
        <p:nvSpPr>
          <p:cNvPr id="90117"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6788">
              <a:defRPr>
                <a:solidFill>
                  <a:schemeClr val="tx1"/>
                </a:solidFill>
                <a:latin typeface="Verdana" pitchFamily="34" charset="0"/>
              </a:defRPr>
            </a:lvl1pPr>
            <a:lvl2pPr marL="742950" indent="-285750" defTabSz="966788">
              <a:defRPr>
                <a:solidFill>
                  <a:schemeClr val="tx1"/>
                </a:solidFill>
                <a:latin typeface="Verdana" pitchFamily="34" charset="0"/>
              </a:defRPr>
            </a:lvl2pPr>
            <a:lvl3pPr marL="1143000" indent="-228600" defTabSz="966788">
              <a:defRPr>
                <a:solidFill>
                  <a:schemeClr val="tx1"/>
                </a:solidFill>
                <a:latin typeface="Verdana" pitchFamily="34" charset="0"/>
              </a:defRPr>
            </a:lvl3pPr>
            <a:lvl4pPr marL="1600200" indent="-228600" defTabSz="966788">
              <a:defRPr>
                <a:solidFill>
                  <a:schemeClr val="tx1"/>
                </a:solidFill>
                <a:latin typeface="Verdana" pitchFamily="34" charset="0"/>
              </a:defRPr>
            </a:lvl4pPr>
            <a:lvl5pPr marL="2057400" indent="-228600" defTabSz="966788">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E43C1EB7-7EFC-468E-BDB1-D5C1B7206F49}" type="slidenum">
              <a:rPr lang="en-US" sz="1200">
                <a:solidFill>
                  <a:srgbClr val="000000"/>
                </a:solidFill>
                <a:latin typeface="Calibri" pitchFamily="34" charset="0"/>
              </a:rPr>
              <a:pPr algn="r" eaLnBrk="1" hangingPunct="1"/>
              <a:t>44</a:t>
            </a:fld>
            <a:endParaRPr lang="en-US" sz="120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E62DB926-B95D-4C01-AF29-8D96DE116078}" type="slidenum">
              <a:rPr lang="en-US" smtClean="0">
                <a:latin typeface="Arial" pitchFamily="34" charset="0"/>
              </a:rPr>
              <a:pPr/>
              <a:t>45</a:t>
            </a:fld>
            <a:endParaRPr lang="en-US" smtClean="0">
              <a:latin typeface="Arial" pitchFamily="34" charset="0"/>
            </a:endParaRPr>
          </a:p>
        </p:txBody>
      </p:sp>
      <p:sp>
        <p:nvSpPr>
          <p:cNvPr id="91139" name="Slide Image Placeholder 1"/>
          <p:cNvSpPr>
            <a:spLocks noGrp="1" noRot="1" noChangeAspect="1" noTextEdit="1"/>
          </p:cNvSpPr>
          <p:nvPr>
            <p:ph type="sldImg"/>
          </p:nvPr>
        </p:nvSpPr>
        <p:spPr>
          <a:xfrm>
            <a:off x="1257300" y="719138"/>
            <a:ext cx="4800600" cy="3600450"/>
          </a:xfrm>
          <a:ln/>
        </p:spPr>
      </p:sp>
      <p:sp>
        <p:nvSpPr>
          <p:cNvPr id="91140" name="Notes Placeholder 2"/>
          <p:cNvSpPr>
            <a:spLocks noGrp="1"/>
          </p:cNvSpPr>
          <p:nvPr>
            <p:ph type="body" idx="1"/>
          </p:nvPr>
        </p:nvSpPr>
        <p:spPr>
          <a:xfrm>
            <a:off x="731838" y="4560888"/>
            <a:ext cx="5851525" cy="4321175"/>
          </a:xfrm>
          <a:noFill/>
        </p:spPr>
        <p:txBody>
          <a:bodyPr lIns="96653" tIns="48327" rIns="96653" bIns="48327"/>
          <a:lstStyle/>
          <a:p>
            <a:pPr eaLnBrk="1" hangingPunct="1"/>
            <a:endParaRPr lang="es-UY" smtClean="0">
              <a:latin typeface="Arial" pitchFamily="34" charset="0"/>
            </a:endParaRPr>
          </a:p>
        </p:txBody>
      </p:sp>
      <p:sp>
        <p:nvSpPr>
          <p:cNvPr id="91141"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6788">
              <a:defRPr>
                <a:solidFill>
                  <a:schemeClr val="tx1"/>
                </a:solidFill>
                <a:latin typeface="Verdana" pitchFamily="34" charset="0"/>
              </a:defRPr>
            </a:lvl1pPr>
            <a:lvl2pPr marL="742950" indent="-285750" defTabSz="966788">
              <a:defRPr>
                <a:solidFill>
                  <a:schemeClr val="tx1"/>
                </a:solidFill>
                <a:latin typeface="Verdana" pitchFamily="34" charset="0"/>
              </a:defRPr>
            </a:lvl2pPr>
            <a:lvl3pPr marL="1143000" indent="-228600" defTabSz="966788">
              <a:defRPr>
                <a:solidFill>
                  <a:schemeClr val="tx1"/>
                </a:solidFill>
                <a:latin typeface="Verdana" pitchFamily="34" charset="0"/>
              </a:defRPr>
            </a:lvl3pPr>
            <a:lvl4pPr marL="1600200" indent="-228600" defTabSz="966788">
              <a:defRPr>
                <a:solidFill>
                  <a:schemeClr val="tx1"/>
                </a:solidFill>
                <a:latin typeface="Verdana" pitchFamily="34" charset="0"/>
              </a:defRPr>
            </a:lvl4pPr>
            <a:lvl5pPr marL="2057400" indent="-228600" defTabSz="966788">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C08F7F43-8F7C-4E9A-9704-559353ECCD52}" type="slidenum">
              <a:rPr lang="en-US" sz="1200">
                <a:solidFill>
                  <a:srgbClr val="000000"/>
                </a:solidFill>
                <a:latin typeface="Calibri" pitchFamily="34" charset="0"/>
              </a:rPr>
              <a:pPr algn="r" eaLnBrk="1" hangingPunct="1"/>
              <a:t>45</a:t>
            </a:fld>
            <a:endParaRPr lang="en-US" sz="120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A0F236C9-85CC-4910-8453-97F64B16FD9B}" type="slidenum">
              <a:rPr lang="en-US" smtClean="0">
                <a:latin typeface="Arial" pitchFamily="34" charset="0"/>
              </a:rPr>
              <a:pPr/>
              <a:t>46</a:t>
            </a:fld>
            <a:endParaRPr lang="en-US" smtClean="0">
              <a:latin typeface="Arial" pitchFamily="34" charset="0"/>
            </a:endParaRPr>
          </a:p>
        </p:txBody>
      </p:sp>
      <p:sp>
        <p:nvSpPr>
          <p:cNvPr id="92163" name="Slide Image Placeholder 1"/>
          <p:cNvSpPr>
            <a:spLocks noGrp="1" noRot="1" noChangeAspect="1" noTextEdit="1"/>
          </p:cNvSpPr>
          <p:nvPr>
            <p:ph type="sldImg"/>
          </p:nvPr>
        </p:nvSpPr>
        <p:spPr>
          <a:xfrm>
            <a:off x="1257300" y="719138"/>
            <a:ext cx="4800600" cy="3600450"/>
          </a:xfrm>
          <a:ln/>
        </p:spPr>
      </p:sp>
      <p:sp>
        <p:nvSpPr>
          <p:cNvPr id="92164" name="Notes Placeholder 2"/>
          <p:cNvSpPr>
            <a:spLocks noGrp="1"/>
          </p:cNvSpPr>
          <p:nvPr>
            <p:ph type="body" idx="1"/>
          </p:nvPr>
        </p:nvSpPr>
        <p:spPr>
          <a:xfrm>
            <a:off x="731838" y="4560888"/>
            <a:ext cx="5851525" cy="4321175"/>
          </a:xfrm>
          <a:noFill/>
        </p:spPr>
        <p:txBody>
          <a:bodyPr lIns="96653" tIns="48327" rIns="96653" bIns="48327"/>
          <a:lstStyle/>
          <a:p>
            <a:pPr eaLnBrk="1" hangingPunct="1"/>
            <a:endParaRPr lang="es-UY" smtClean="0">
              <a:latin typeface="Arial" pitchFamily="34" charset="0"/>
            </a:endParaRPr>
          </a:p>
        </p:txBody>
      </p:sp>
      <p:sp>
        <p:nvSpPr>
          <p:cNvPr id="92165"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6788">
              <a:defRPr>
                <a:solidFill>
                  <a:schemeClr val="tx1"/>
                </a:solidFill>
                <a:latin typeface="Verdana" pitchFamily="34" charset="0"/>
              </a:defRPr>
            </a:lvl1pPr>
            <a:lvl2pPr marL="742950" indent="-285750" defTabSz="966788">
              <a:defRPr>
                <a:solidFill>
                  <a:schemeClr val="tx1"/>
                </a:solidFill>
                <a:latin typeface="Verdana" pitchFamily="34" charset="0"/>
              </a:defRPr>
            </a:lvl2pPr>
            <a:lvl3pPr marL="1143000" indent="-228600" defTabSz="966788">
              <a:defRPr>
                <a:solidFill>
                  <a:schemeClr val="tx1"/>
                </a:solidFill>
                <a:latin typeface="Verdana" pitchFamily="34" charset="0"/>
              </a:defRPr>
            </a:lvl3pPr>
            <a:lvl4pPr marL="1600200" indent="-228600" defTabSz="966788">
              <a:defRPr>
                <a:solidFill>
                  <a:schemeClr val="tx1"/>
                </a:solidFill>
                <a:latin typeface="Verdana" pitchFamily="34" charset="0"/>
              </a:defRPr>
            </a:lvl4pPr>
            <a:lvl5pPr marL="2057400" indent="-228600" defTabSz="966788">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D6988247-EF56-47A4-A0FA-5D4654ABD714}" type="slidenum">
              <a:rPr lang="en-US" sz="1200">
                <a:solidFill>
                  <a:srgbClr val="000000"/>
                </a:solidFill>
                <a:latin typeface="Calibri" pitchFamily="34" charset="0"/>
              </a:rPr>
              <a:pPr algn="r" eaLnBrk="1" hangingPunct="1"/>
              <a:t>46</a:t>
            </a:fld>
            <a:endParaRPr lang="en-US" sz="120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2A8FDB90-A7BA-4C75-84E4-24CB85BF685A}" type="slidenum">
              <a:rPr lang="en-US" smtClean="0">
                <a:latin typeface="Arial" pitchFamily="34" charset="0"/>
              </a:rPr>
              <a:pPr/>
              <a:t>47</a:t>
            </a:fld>
            <a:endParaRPr lang="en-US" smtClean="0">
              <a:latin typeface="Arial" pitchFamily="34" charset="0"/>
            </a:endParaRPr>
          </a:p>
        </p:txBody>
      </p:sp>
      <p:sp>
        <p:nvSpPr>
          <p:cNvPr id="93187" name="Slide Image Placeholder 1"/>
          <p:cNvSpPr>
            <a:spLocks noGrp="1" noRot="1" noChangeAspect="1" noTextEdit="1"/>
          </p:cNvSpPr>
          <p:nvPr>
            <p:ph type="sldImg"/>
          </p:nvPr>
        </p:nvSpPr>
        <p:spPr>
          <a:xfrm>
            <a:off x="1257300" y="719138"/>
            <a:ext cx="4800600" cy="3600450"/>
          </a:xfrm>
          <a:ln/>
        </p:spPr>
      </p:sp>
      <p:sp>
        <p:nvSpPr>
          <p:cNvPr id="93188" name="Notes Placeholder 2"/>
          <p:cNvSpPr>
            <a:spLocks noGrp="1"/>
          </p:cNvSpPr>
          <p:nvPr>
            <p:ph type="body" idx="1"/>
          </p:nvPr>
        </p:nvSpPr>
        <p:spPr>
          <a:xfrm>
            <a:off x="731838" y="4560888"/>
            <a:ext cx="5851525" cy="4321175"/>
          </a:xfrm>
          <a:noFill/>
        </p:spPr>
        <p:txBody>
          <a:bodyPr lIns="96653" tIns="48327" rIns="96653" bIns="48327"/>
          <a:lstStyle/>
          <a:p>
            <a:pPr eaLnBrk="1" hangingPunct="1"/>
            <a:endParaRPr lang="es-UY" smtClean="0">
              <a:latin typeface="Arial" pitchFamily="34" charset="0"/>
            </a:endParaRPr>
          </a:p>
        </p:txBody>
      </p:sp>
      <p:sp>
        <p:nvSpPr>
          <p:cNvPr id="93189"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6788">
              <a:defRPr>
                <a:solidFill>
                  <a:schemeClr val="tx1"/>
                </a:solidFill>
                <a:latin typeface="Verdana" pitchFamily="34" charset="0"/>
              </a:defRPr>
            </a:lvl1pPr>
            <a:lvl2pPr marL="742950" indent="-285750" defTabSz="966788">
              <a:defRPr>
                <a:solidFill>
                  <a:schemeClr val="tx1"/>
                </a:solidFill>
                <a:latin typeface="Verdana" pitchFamily="34" charset="0"/>
              </a:defRPr>
            </a:lvl2pPr>
            <a:lvl3pPr marL="1143000" indent="-228600" defTabSz="966788">
              <a:defRPr>
                <a:solidFill>
                  <a:schemeClr val="tx1"/>
                </a:solidFill>
                <a:latin typeface="Verdana" pitchFamily="34" charset="0"/>
              </a:defRPr>
            </a:lvl3pPr>
            <a:lvl4pPr marL="1600200" indent="-228600" defTabSz="966788">
              <a:defRPr>
                <a:solidFill>
                  <a:schemeClr val="tx1"/>
                </a:solidFill>
                <a:latin typeface="Verdana" pitchFamily="34" charset="0"/>
              </a:defRPr>
            </a:lvl4pPr>
            <a:lvl5pPr marL="2057400" indent="-228600" defTabSz="966788">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173764E7-D7BC-47B1-BE42-4E63E6A63307}" type="slidenum">
              <a:rPr lang="en-US" sz="1200">
                <a:solidFill>
                  <a:srgbClr val="000000"/>
                </a:solidFill>
                <a:latin typeface="Calibri" pitchFamily="34" charset="0"/>
              </a:rPr>
              <a:pPr algn="r" eaLnBrk="1" hangingPunct="1"/>
              <a:t>47</a:t>
            </a:fld>
            <a:endParaRPr lang="en-US" sz="120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r>
              <a:rPr lang="en-CA" smtClean="0">
                <a:latin typeface="Arial" pitchFamily="34" charset="0"/>
              </a:rPr>
              <a:t>UAVs deal with unexplored areas of nation and international law that can be used (and misused in the case of assassin drones).</a:t>
            </a:r>
          </a:p>
        </p:txBody>
      </p:sp>
      <p:sp>
        <p:nvSpPr>
          <p:cNvPr id="94212" name="Slide Number Placeholder 3"/>
          <p:cNvSpPr>
            <a:spLocks noGrp="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0B1540B4-E95B-4436-A3EF-1FBA7233B118}"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62025">
              <a:defRPr>
                <a:solidFill>
                  <a:schemeClr val="tx1"/>
                </a:solidFill>
                <a:latin typeface="Verdana" pitchFamily="34" charset="0"/>
              </a:defRPr>
            </a:lvl1pPr>
            <a:lvl2pPr marL="742950" indent="-285750" defTabSz="962025">
              <a:defRPr>
                <a:solidFill>
                  <a:schemeClr val="tx1"/>
                </a:solidFill>
                <a:latin typeface="Verdana" pitchFamily="34" charset="0"/>
              </a:defRPr>
            </a:lvl2pPr>
            <a:lvl3pPr marL="1143000" indent="-228600" defTabSz="962025">
              <a:defRPr>
                <a:solidFill>
                  <a:schemeClr val="tx1"/>
                </a:solidFill>
                <a:latin typeface="Verdana" pitchFamily="34" charset="0"/>
              </a:defRPr>
            </a:lvl3pPr>
            <a:lvl4pPr marL="1600200" indent="-228600" defTabSz="962025">
              <a:defRPr>
                <a:solidFill>
                  <a:schemeClr val="tx1"/>
                </a:solidFill>
                <a:latin typeface="Verdana" pitchFamily="34" charset="0"/>
              </a:defRPr>
            </a:lvl4pPr>
            <a:lvl5pPr marL="2057400" indent="-228600" defTabSz="962025">
              <a:defRPr>
                <a:solidFill>
                  <a:schemeClr val="tx1"/>
                </a:solidFill>
                <a:latin typeface="Verdana" pitchFamily="34" charset="0"/>
              </a:defRPr>
            </a:lvl5pPr>
            <a:lvl6pPr marL="2514600" indent="-228600" defTabSz="962025" eaLnBrk="0" fontAlgn="base" hangingPunct="0">
              <a:spcBef>
                <a:spcPct val="0"/>
              </a:spcBef>
              <a:spcAft>
                <a:spcPct val="0"/>
              </a:spcAft>
              <a:defRPr>
                <a:solidFill>
                  <a:schemeClr val="tx1"/>
                </a:solidFill>
                <a:latin typeface="Verdana" pitchFamily="34" charset="0"/>
              </a:defRPr>
            </a:lvl6pPr>
            <a:lvl7pPr marL="2971800" indent="-228600" defTabSz="962025" eaLnBrk="0" fontAlgn="base" hangingPunct="0">
              <a:spcBef>
                <a:spcPct val="0"/>
              </a:spcBef>
              <a:spcAft>
                <a:spcPct val="0"/>
              </a:spcAft>
              <a:defRPr>
                <a:solidFill>
                  <a:schemeClr val="tx1"/>
                </a:solidFill>
                <a:latin typeface="Verdana" pitchFamily="34" charset="0"/>
              </a:defRPr>
            </a:lvl7pPr>
            <a:lvl8pPr marL="3429000" indent="-228600" defTabSz="962025" eaLnBrk="0" fontAlgn="base" hangingPunct="0">
              <a:spcBef>
                <a:spcPct val="0"/>
              </a:spcBef>
              <a:spcAft>
                <a:spcPct val="0"/>
              </a:spcAft>
              <a:defRPr>
                <a:solidFill>
                  <a:schemeClr val="tx1"/>
                </a:solidFill>
                <a:latin typeface="Verdana" pitchFamily="34" charset="0"/>
              </a:defRPr>
            </a:lvl8pPr>
            <a:lvl9pPr marL="3886200" indent="-228600" defTabSz="962025" eaLnBrk="0" fontAlgn="base" hangingPunct="0">
              <a:spcBef>
                <a:spcPct val="0"/>
              </a:spcBef>
              <a:spcAft>
                <a:spcPct val="0"/>
              </a:spcAft>
              <a:defRPr>
                <a:solidFill>
                  <a:schemeClr val="tx1"/>
                </a:solidFill>
                <a:latin typeface="Verdana" pitchFamily="34" charset="0"/>
              </a:defRPr>
            </a:lvl9pPr>
          </a:lstStyle>
          <a:p>
            <a:fld id="{2459B87D-C7F0-4778-8173-C8ED2521443E}" type="slidenum">
              <a:rPr lang="en-US" smtClean="0">
                <a:latin typeface="Arial" pitchFamily="34" charset="0"/>
              </a:rPr>
              <a:pPr/>
              <a:t>60</a:t>
            </a:fld>
            <a:endParaRPr lang="en-US" smtClean="0">
              <a:latin typeface="Arial" pitchFamily="34" charset="0"/>
            </a:endParaRPr>
          </a:p>
        </p:txBody>
      </p:sp>
      <p:sp>
        <p:nvSpPr>
          <p:cNvPr id="95235" name="Rectangle 2"/>
          <p:cNvSpPr>
            <a:spLocks noRot="1" noChangeArrowheads="1" noTextEdit="1"/>
          </p:cNvSpPr>
          <p:nvPr>
            <p:ph type="sldImg"/>
          </p:nvPr>
        </p:nvSpPr>
        <p:spPr>
          <a:xfrm>
            <a:off x="715963" y="990600"/>
            <a:ext cx="2749550" cy="2062163"/>
          </a:xfrm>
          <a:ln/>
        </p:spPr>
      </p:sp>
      <p:sp>
        <p:nvSpPr>
          <p:cNvPr id="95236" name="Rectangle 3"/>
          <p:cNvSpPr>
            <a:spLocks noGrp="1" noChangeArrowheads="1"/>
          </p:cNvSpPr>
          <p:nvPr>
            <p:ph type="body" idx="1"/>
          </p:nvPr>
        </p:nvSpPr>
        <p:spPr>
          <a:xfrm>
            <a:off x="731838" y="3440113"/>
            <a:ext cx="5851525" cy="5280025"/>
          </a:xfrm>
          <a:noFill/>
        </p:spPr>
        <p:txBody>
          <a:bodyPr/>
          <a:lstStyle/>
          <a:p>
            <a:pPr eaLnBrk="1" hangingPunct="1"/>
            <a:endParaRPr lang="fr-CA"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BEDCEA74-ED4E-45EF-9495-0D6CFB9C7E72}" type="slidenum">
              <a:rPr lang="en-US" smtClean="0">
                <a:latin typeface="Arial" pitchFamily="34" charset="0"/>
              </a:rPr>
              <a:pPr/>
              <a:t>63</a:t>
            </a:fld>
            <a:endParaRPr lang="en-US" smtClean="0">
              <a:latin typeface="Arial" pitchFamily="34" charset="0"/>
            </a:endParaRPr>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lnSpc>
                <a:spcPct val="90000"/>
              </a:lnSpc>
            </a:pPr>
            <a:r>
              <a:rPr lang="en-US" smtClean="0">
                <a:latin typeface="Arial" pitchFamily="34" charset="0"/>
              </a:rPr>
              <a:t>- Technology, which has long been used in the service of war-fighting, can be used for peacekeeping, making missions more effective and safer. </a:t>
            </a:r>
          </a:p>
          <a:p>
            <a:pPr eaLnBrk="1" hangingPunct="1">
              <a:lnSpc>
                <a:spcPct val="90000"/>
              </a:lnSpc>
              <a:buFontTx/>
              <a:buChar char="-"/>
            </a:pPr>
            <a:r>
              <a:rPr lang="en-US" smtClean="0">
                <a:latin typeface="Arial" pitchFamily="34" charset="0"/>
              </a:rPr>
              <a:t>This feeling was behind the C-34 request for a comprehensive examination of monitoring and surveillance technologies, request DPKO for dialogue</a:t>
            </a:r>
          </a:p>
          <a:p>
            <a:pPr eaLnBrk="1" hangingPunct="1">
              <a:lnSpc>
                <a:spcPct val="90000"/>
              </a:lnSpc>
              <a:buFontTx/>
              <a:buChar char="-"/>
            </a:pPr>
            <a:r>
              <a:rPr lang="en-US" smtClean="0">
                <a:latin typeface="Arial" pitchFamily="34" charset="0"/>
              </a:rPr>
              <a:t>Commission by DPKO to make such a study. </a:t>
            </a:r>
          </a:p>
          <a:p>
            <a:pPr eaLnBrk="1" hangingPunct="1">
              <a:lnSpc>
                <a:spcPct val="90000"/>
              </a:lnSpc>
              <a:buFontTx/>
              <a:buChar char="-"/>
            </a:pPr>
            <a:r>
              <a:rPr lang="en-US" smtClean="0">
                <a:latin typeface="Arial" pitchFamily="34" charset="0"/>
              </a:rPr>
              <a:t>Examined the ways in which the UN currently uses monitoring and surveillance technologies, and report I present to you today.  </a:t>
            </a:r>
          </a:p>
          <a:p>
            <a:pPr lvl="1" eaLnBrk="1" hangingPunct="1">
              <a:lnSpc>
                <a:spcPct val="90000"/>
              </a:lnSpc>
              <a:buFontTx/>
              <a:buChar char="-"/>
            </a:pPr>
            <a:r>
              <a:rPr lang="en-US" smtClean="0">
                <a:latin typeface="Arial" pitchFamily="34" charset="0"/>
              </a:rPr>
              <a:t>[Culmination of two decades of research. For this particular, work interviewed two dozens persons in the UN Secretariat, many current and former peacekeepers and visited a mission for a case study.]</a:t>
            </a:r>
          </a:p>
          <a:p>
            <a:pPr eaLnBrk="1" hangingPunct="1">
              <a:lnSpc>
                <a:spcPct val="90000"/>
              </a:lnSpc>
              <a:buFontTx/>
              <a:buChar char="-"/>
            </a:pPr>
            <a:endParaRPr lang="en-US" smtClean="0">
              <a:latin typeface="Arial" pitchFamily="34" charset="0"/>
            </a:endParaRPr>
          </a:p>
          <a:p>
            <a:pPr eaLnBrk="1" hangingPunct="1">
              <a:lnSpc>
                <a:spcPct val="90000"/>
              </a:lnSpc>
            </a:pPr>
            <a:endParaRPr lang="en-CA" smtClean="0">
              <a:latin typeface="Arial" pitchFamily="34" charset="0"/>
            </a:endParaRPr>
          </a:p>
          <a:p>
            <a:pPr eaLnBrk="1" hangingPunct="1">
              <a:lnSpc>
                <a:spcPct val="90000"/>
              </a:lnSpc>
            </a:pPr>
            <a:endParaRPr lang="en-CA" smtClean="0">
              <a:latin typeface="Arial" pitchFamily="34" charset="0"/>
            </a:endParaRPr>
          </a:p>
          <a:p>
            <a:pPr eaLnBrk="1" hangingPunct="1">
              <a:lnSpc>
                <a:spcPct val="90000"/>
              </a:lnSpc>
            </a:pPr>
            <a:endParaRPr lang="en-CA" smtClean="0">
              <a:latin typeface="Arial" pitchFamily="34" charset="0"/>
            </a:endParaRPr>
          </a:p>
          <a:p>
            <a:pPr eaLnBrk="1" hangingPunct="1">
              <a:lnSpc>
                <a:spcPct val="90000"/>
              </a:lnSpc>
            </a:pPr>
            <a:r>
              <a:rPr lang="fr-CA" smtClean="0">
                <a:latin typeface="Arial" pitchFamily="34" charset="0"/>
              </a:rPr>
              <a:t>The UN has tasked its peacekeepers with an immense array of monitoring tasks, from ....</a:t>
            </a:r>
          </a:p>
          <a:p>
            <a:pPr eaLnBrk="1" hangingPunct="1">
              <a:lnSpc>
                <a:spcPct val="90000"/>
              </a:lnSpc>
            </a:pPr>
            <a:endParaRPr lang="fr-CA" smtClean="0">
              <a:latin typeface="Arial" pitchFamily="34" charset="0"/>
            </a:endParaRPr>
          </a:p>
          <a:p>
            <a:pPr eaLnBrk="1" hangingPunct="1">
              <a:lnSpc>
                <a:spcPct val="90000"/>
              </a:lnSpc>
            </a:pPr>
            <a:r>
              <a:rPr lang="fr-CA" smtClean="0">
                <a:latin typeface="Arial" pitchFamily="34" charset="0"/>
              </a:rPr>
              <a:t>What I have found in my study is a « monitoring gap » between the mandates given to UN POs and their capacity to fulfill those mandates.</a:t>
            </a:r>
            <a:endParaRPr lang="en-US" smtClean="0">
              <a:latin typeface="Arial" pitchFamily="34" charset="0"/>
            </a:endParaRPr>
          </a:p>
          <a:p>
            <a:pPr eaLnBrk="1" hangingPunct="1">
              <a:lnSpc>
                <a:spcPct val="90000"/>
              </a:lnSpc>
            </a:pPr>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6F15B184-654F-45E3-AD53-2A604F529F4F}" type="slidenum">
              <a:rPr lang="en-US" smtClean="0">
                <a:latin typeface="Arial" pitchFamily="34" charset="0"/>
              </a:rPr>
              <a:pPr/>
              <a:t>70</a:t>
            </a:fld>
            <a:endParaRPr lang="en-US" smtClean="0">
              <a:latin typeface="Arial" pitchFamily="34" charset="0"/>
            </a:endParaRPr>
          </a:p>
        </p:txBody>
      </p:sp>
      <p:sp>
        <p:nvSpPr>
          <p:cNvPr id="97283" name="Slide Image Placeholder 1"/>
          <p:cNvSpPr>
            <a:spLocks noGrp="1" noRot="1" noChangeAspect="1" noTextEdit="1"/>
          </p:cNvSpPr>
          <p:nvPr>
            <p:ph type="sldImg"/>
          </p:nvPr>
        </p:nvSpPr>
        <p:spPr>
          <a:xfrm>
            <a:off x="1257300" y="719138"/>
            <a:ext cx="4800600" cy="3600450"/>
          </a:xfrm>
          <a:ln/>
        </p:spPr>
      </p:sp>
      <p:sp>
        <p:nvSpPr>
          <p:cNvPr id="97284" name="Notes Placeholder 2"/>
          <p:cNvSpPr>
            <a:spLocks noGrp="1"/>
          </p:cNvSpPr>
          <p:nvPr>
            <p:ph type="body" idx="1"/>
          </p:nvPr>
        </p:nvSpPr>
        <p:spPr>
          <a:xfrm>
            <a:off x="731838" y="4560888"/>
            <a:ext cx="5851525" cy="4321175"/>
          </a:xfrm>
          <a:noFill/>
        </p:spPr>
        <p:txBody>
          <a:bodyPr lIns="96653" tIns="48327" rIns="96653" bIns="48327"/>
          <a:lstStyle/>
          <a:p>
            <a:pPr eaLnBrk="1" hangingPunct="1"/>
            <a:endParaRPr lang="en-CA" smtClean="0">
              <a:latin typeface="Arial" pitchFamily="34" charset="0"/>
            </a:endParaRPr>
          </a:p>
        </p:txBody>
      </p:sp>
      <p:sp>
        <p:nvSpPr>
          <p:cNvPr id="97285"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6788">
              <a:defRPr>
                <a:solidFill>
                  <a:schemeClr val="tx1"/>
                </a:solidFill>
                <a:latin typeface="Verdana" pitchFamily="34" charset="0"/>
              </a:defRPr>
            </a:lvl1pPr>
            <a:lvl2pPr marL="742950" indent="-285750" defTabSz="966788">
              <a:defRPr>
                <a:solidFill>
                  <a:schemeClr val="tx1"/>
                </a:solidFill>
                <a:latin typeface="Verdana" pitchFamily="34" charset="0"/>
              </a:defRPr>
            </a:lvl2pPr>
            <a:lvl3pPr marL="1143000" indent="-228600" defTabSz="966788">
              <a:defRPr>
                <a:solidFill>
                  <a:schemeClr val="tx1"/>
                </a:solidFill>
                <a:latin typeface="Verdana" pitchFamily="34" charset="0"/>
              </a:defRPr>
            </a:lvl3pPr>
            <a:lvl4pPr marL="1600200" indent="-228600" defTabSz="966788">
              <a:defRPr>
                <a:solidFill>
                  <a:schemeClr val="tx1"/>
                </a:solidFill>
                <a:latin typeface="Verdana" pitchFamily="34" charset="0"/>
              </a:defRPr>
            </a:lvl4pPr>
            <a:lvl5pPr marL="2057400" indent="-228600" defTabSz="966788">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8204F0A7-6EFC-4BA9-BE03-ADF69D4AD551}" type="slidenum">
              <a:rPr lang="en-US" sz="1200">
                <a:latin typeface="Arial" pitchFamily="34" charset="0"/>
              </a:rPr>
              <a:pPr algn="r" eaLnBrk="1" hangingPunct="1"/>
              <a:t>70</a:t>
            </a:fld>
            <a:endParaRPr lang="en-US"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572F140B-6669-47E8-955F-5C0BC557CFA8}" type="slidenum">
              <a:rPr lang="en-US" smtClean="0">
                <a:latin typeface="Arial" pitchFamily="34" charset="0"/>
              </a:rPr>
              <a:pPr/>
              <a:t>6</a:t>
            </a:fld>
            <a:endParaRPr lang="en-US" smtClean="0">
              <a:latin typeface="Arial" pitchFamily="34" charset="0"/>
            </a:endParaRPr>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smtClean="0">
                <a:latin typeface="Arial" pitchFamily="34" charset="0"/>
              </a:rPr>
              <a:t>Peace operations have many mandates in the field, which has greatly expanded in multidimensional PKOs. </a:t>
            </a:r>
          </a:p>
          <a:p>
            <a:pPr eaLnBrk="1" hangingPunct="1"/>
            <a:endParaRPr lang="en-US" smtClean="0">
              <a:latin typeface="Arial" pitchFamily="34" charset="0"/>
            </a:endParaRPr>
          </a:p>
          <a:p>
            <a:pPr eaLnBrk="1" hangingPunct="1"/>
            <a:r>
              <a:rPr lang="en-US" smtClean="0">
                <a:latin typeface="Arial" pitchFamily="34" charset="0"/>
              </a:rPr>
              <a:t>But there is an enormous “monitoring gap” between the mandates and mission capabilities. </a:t>
            </a:r>
          </a:p>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015EB1B6-AC17-4275-86A2-E37B0B04881D}" type="slidenum">
              <a:rPr lang="en-US" smtClean="0">
                <a:latin typeface="Arial" pitchFamily="34" charset="0"/>
              </a:rPr>
              <a:pPr/>
              <a:t>7</a:t>
            </a:fld>
            <a:endParaRPr lang="en-US" smtClean="0">
              <a:latin typeface="Arial" pitchFamily="34" charset="0"/>
            </a:endParaRPr>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CA" smtClean="0">
                <a:latin typeface="Arial" pitchFamily="34" charset="0"/>
              </a:rPr>
              <a:t>In peacekeeping missions, the UN has relied almost exclusively on the human eye for observation. </a:t>
            </a:r>
          </a:p>
          <a:p>
            <a:pPr eaLnBrk="1" hangingPunct="1"/>
            <a:endParaRPr lang="en-CA" smtClean="0">
              <a:latin typeface="Arial" pitchFamily="34" charset="0"/>
            </a:endParaRPr>
          </a:p>
          <a:p>
            <a:pPr eaLnBrk="1" hangingPunct="1"/>
            <a:r>
              <a:rPr lang="en-CA" smtClean="0">
                <a:latin typeface="Arial" pitchFamily="34" charset="0"/>
              </a:rPr>
              <a:t>Not sufficient ....</a:t>
            </a:r>
          </a:p>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95D30B4F-CFA9-4313-B031-76177A45274C}" type="slidenum">
              <a:rPr lang="en-US" smtClean="0">
                <a:latin typeface="Arial" pitchFamily="34" charset="0"/>
              </a:rPr>
              <a:pPr/>
              <a:t>9</a:t>
            </a:fld>
            <a:endParaRPr lang="en-US" smtClean="0">
              <a:latin typeface="Arial" pitchFamily="34" charset="0"/>
            </a:endParaRPr>
          </a:p>
        </p:txBody>
      </p:sp>
      <p:sp>
        <p:nvSpPr>
          <p:cNvPr id="81923" name="Rectangle 2"/>
          <p:cNvSpPr>
            <a:spLocks noRot="1" noChangeArrowheads="1" noTextEdit="1"/>
          </p:cNvSpPr>
          <p:nvPr>
            <p:ph type="sldImg"/>
          </p:nvPr>
        </p:nvSpPr>
        <p:spPr>
          <a:xfrm>
            <a:off x="1268413" y="728663"/>
            <a:ext cx="4778375" cy="3584575"/>
          </a:xfrm>
          <a:ln w="12700" cap="flat">
            <a:solidFill>
              <a:schemeClr val="tx1"/>
            </a:solidFill>
          </a:ln>
        </p:spPr>
      </p:sp>
      <p:sp>
        <p:nvSpPr>
          <p:cNvPr id="81924" name="Rectangle 3"/>
          <p:cNvSpPr>
            <a:spLocks noGrp="1" noChangeArrowheads="1"/>
          </p:cNvSpPr>
          <p:nvPr>
            <p:ph type="body" idx="1"/>
          </p:nvPr>
        </p:nvSpPr>
        <p:spPr>
          <a:xfrm>
            <a:off x="976313" y="4560888"/>
            <a:ext cx="5360987" cy="4318000"/>
          </a:xfrm>
          <a:noFill/>
          <a:extLst>
            <a:ext uri="{91240B29-F687-4F45-9708-019B960494DF}">
              <a14:hiddenLine xmlns:a14="http://schemas.microsoft.com/office/drawing/2010/main" w="12700">
                <a:solidFill>
                  <a:schemeClr val="tx1"/>
                </a:solidFill>
                <a:miter lim="800000"/>
                <a:headEnd/>
                <a:tailEnd/>
              </a14:hiddenLine>
            </a:ext>
          </a:extLst>
        </p:spPr>
        <p:txBody>
          <a:bodyPr lIns="96990" tIns="46823" rIns="96990" bIns="46823"/>
          <a:lstStyle/>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0FA08277-0BED-4E28-8FA5-BC3A991F9A6A}" type="slidenum">
              <a:rPr lang="en-US" smtClean="0">
                <a:latin typeface="Arial" pitchFamily="34" charset="0"/>
              </a:rPr>
              <a:pPr/>
              <a:t>10</a:t>
            </a:fld>
            <a:endParaRPr lang="en-US" smtClean="0">
              <a:latin typeface="Arial" pitchFamily="34" charset="0"/>
            </a:endParaRPr>
          </a:p>
        </p:txBody>
      </p:sp>
      <p:sp>
        <p:nvSpPr>
          <p:cNvPr id="82947" name="Rectangle 2"/>
          <p:cNvSpPr>
            <a:spLocks noGrp="1" noChangeArrowheads="1"/>
          </p:cNvSpPr>
          <p:nvPr>
            <p:ph type="body" idx="1"/>
          </p:nvPr>
        </p:nvSpPr>
        <p:spPr>
          <a:xfrm>
            <a:off x="731838" y="3441700"/>
            <a:ext cx="5851525" cy="5278438"/>
          </a:xfrm>
          <a:noFill/>
          <a:extLst>
            <a:ext uri="{91240B29-F687-4F45-9708-019B960494DF}">
              <a14:hiddenLine xmlns:a14="http://schemas.microsoft.com/office/drawing/2010/main" w="12700">
                <a:solidFill>
                  <a:schemeClr val="tx1"/>
                </a:solidFill>
                <a:miter lim="800000"/>
                <a:headEnd/>
                <a:tailEnd/>
              </a14:hiddenLine>
            </a:ext>
          </a:extLst>
        </p:spPr>
        <p:txBody>
          <a:bodyPr lIns="95312" tIns="46821" rIns="95312" bIns="46821"/>
          <a:lstStyle/>
          <a:p>
            <a:pPr eaLnBrk="1" hangingPunct="1">
              <a:spcBef>
                <a:spcPct val="0"/>
              </a:spcBef>
            </a:pPr>
            <a:endParaRPr lang="en-CA" sz="2000" smtClean="0">
              <a:latin typeface="Arial" pitchFamily="34" charset="0"/>
            </a:endParaRPr>
          </a:p>
        </p:txBody>
      </p:sp>
      <p:sp>
        <p:nvSpPr>
          <p:cNvPr id="82948" name="Rectangle 3"/>
          <p:cNvSpPr>
            <a:spLocks noRot="1" noChangeArrowheads="1" noTextEdit="1"/>
          </p:cNvSpPr>
          <p:nvPr>
            <p:ph type="sldImg"/>
          </p:nvPr>
        </p:nvSpPr>
        <p:spPr>
          <a:xfrm>
            <a:off x="715963" y="990600"/>
            <a:ext cx="2747962" cy="2060575"/>
          </a:xfrm>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4372A3B9-8987-491C-9033-A27F0FC7CDFB}" type="slidenum">
              <a:rPr lang="en-US" smtClean="0">
                <a:latin typeface="Arial" pitchFamily="34" charset="0"/>
              </a:rPr>
              <a:pPr/>
              <a:t>11</a:t>
            </a:fld>
            <a:endParaRPr lang="en-US" smtClean="0">
              <a:latin typeface="Arial" pitchFamily="34" charset="0"/>
            </a:endParaRPr>
          </a:p>
        </p:txBody>
      </p:sp>
      <p:sp>
        <p:nvSpPr>
          <p:cNvPr id="83971" name="Rectangle 7"/>
          <p:cNvSpPr txBox="1">
            <a:spLocks noGrp="1"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6788">
              <a:defRPr>
                <a:solidFill>
                  <a:schemeClr val="tx1"/>
                </a:solidFill>
                <a:latin typeface="Verdana" pitchFamily="34" charset="0"/>
              </a:defRPr>
            </a:lvl1pPr>
            <a:lvl2pPr marL="742950" indent="-285750" defTabSz="966788">
              <a:defRPr>
                <a:solidFill>
                  <a:schemeClr val="tx1"/>
                </a:solidFill>
                <a:latin typeface="Verdana" pitchFamily="34" charset="0"/>
              </a:defRPr>
            </a:lvl2pPr>
            <a:lvl3pPr marL="1143000" indent="-228600" defTabSz="966788">
              <a:defRPr>
                <a:solidFill>
                  <a:schemeClr val="tx1"/>
                </a:solidFill>
                <a:latin typeface="Verdana" pitchFamily="34" charset="0"/>
              </a:defRPr>
            </a:lvl3pPr>
            <a:lvl4pPr marL="1600200" indent="-228600" defTabSz="966788">
              <a:defRPr>
                <a:solidFill>
                  <a:schemeClr val="tx1"/>
                </a:solidFill>
                <a:latin typeface="Verdana" pitchFamily="34" charset="0"/>
              </a:defRPr>
            </a:lvl4pPr>
            <a:lvl5pPr marL="2057400" indent="-228600" defTabSz="966788">
              <a:defRPr>
                <a:solidFill>
                  <a:schemeClr val="tx1"/>
                </a:solidFill>
                <a:latin typeface="Verdana" pitchFamily="34" charset="0"/>
              </a:defRPr>
            </a:lvl5pPr>
            <a:lvl6pPr marL="2514600" indent="-228600" defTabSz="966788" eaLnBrk="0" fontAlgn="base" hangingPunct="0">
              <a:spcBef>
                <a:spcPct val="0"/>
              </a:spcBef>
              <a:spcAft>
                <a:spcPct val="0"/>
              </a:spcAft>
              <a:defRPr>
                <a:solidFill>
                  <a:schemeClr val="tx1"/>
                </a:solidFill>
                <a:latin typeface="Verdana" pitchFamily="34" charset="0"/>
              </a:defRPr>
            </a:lvl6pPr>
            <a:lvl7pPr marL="2971800" indent="-228600" defTabSz="966788" eaLnBrk="0" fontAlgn="base" hangingPunct="0">
              <a:spcBef>
                <a:spcPct val="0"/>
              </a:spcBef>
              <a:spcAft>
                <a:spcPct val="0"/>
              </a:spcAft>
              <a:defRPr>
                <a:solidFill>
                  <a:schemeClr val="tx1"/>
                </a:solidFill>
                <a:latin typeface="Verdana" pitchFamily="34" charset="0"/>
              </a:defRPr>
            </a:lvl7pPr>
            <a:lvl8pPr marL="3429000" indent="-228600" defTabSz="966788" eaLnBrk="0" fontAlgn="base" hangingPunct="0">
              <a:spcBef>
                <a:spcPct val="0"/>
              </a:spcBef>
              <a:spcAft>
                <a:spcPct val="0"/>
              </a:spcAft>
              <a:defRPr>
                <a:solidFill>
                  <a:schemeClr val="tx1"/>
                </a:solidFill>
                <a:latin typeface="Verdana" pitchFamily="34" charset="0"/>
              </a:defRPr>
            </a:lvl8pPr>
            <a:lvl9pPr marL="3886200" indent="-228600" defTabSz="966788" eaLnBrk="0" fontAlgn="base" hangingPunct="0">
              <a:spcBef>
                <a:spcPct val="0"/>
              </a:spcBef>
              <a:spcAft>
                <a:spcPct val="0"/>
              </a:spcAft>
              <a:defRPr>
                <a:solidFill>
                  <a:schemeClr val="tx1"/>
                </a:solidFill>
                <a:latin typeface="Verdana" pitchFamily="34" charset="0"/>
              </a:defRPr>
            </a:lvl9pPr>
          </a:lstStyle>
          <a:p>
            <a:pPr algn="r" eaLnBrk="1" hangingPunct="1"/>
            <a:fld id="{33BE02AC-7FB4-48B6-AC50-68D570EF11B4}" type="slidenum">
              <a:rPr lang="en-US" sz="1200">
                <a:latin typeface="Arial" pitchFamily="34" charset="0"/>
              </a:rPr>
              <a:pPr algn="r" eaLnBrk="1" hangingPunct="1"/>
              <a:t>11</a:t>
            </a:fld>
            <a:endParaRPr lang="en-US" sz="1200">
              <a:latin typeface="Arial" pitchFamily="34" charset="0"/>
            </a:endParaRPr>
          </a:p>
        </p:txBody>
      </p:sp>
      <p:sp>
        <p:nvSpPr>
          <p:cNvPr id="83972" name="Rectangle 2"/>
          <p:cNvSpPr>
            <a:spLocks noRot="1" noChangeArrowheads="1" noTextEdit="1"/>
          </p:cNvSpPr>
          <p:nvPr>
            <p:ph type="sldImg"/>
          </p:nvPr>
        </p:nvSpPr>
        <p:spPr>
          <a:xfrm>
            <a:off x="715963" y="990600"/>
            <a:ext cx="2749550" cy="2062163"/>
          </a:xfrm>
          <a:ln/>
        </p:spPr>
      </p:sp>
      <p:sp>
        <p:nvSpPr>
          <p:cNvPr id="83973" name="Rectangle 3"/>
          <p:cNvSpPr>
            <a:spLocks noGrp="1" noChangeArrowheads="1"/>
          </p:cNvSpPr>
          <p:nvPr>
            <p:ph type="body" idx="1"/>
          </p:nvPr>
        </p:nvSpPr>
        <p:spPr>
          <a:xfrm>
            <a:off x="731838" y="3440113"/>
            <a:ext cx="5851525" cy="5280025"/>
          </a:xfrm>
          <a:noFill/>
        </p:spPr>
        <p:txBody>
          <a:bodyPr lIns="95899" tIns="47949" rIns="95899" bIns="47949"/>
          <a:lstStyle/>
          <a:p>
            <a:pPr eaLnBrk="1" hangingPunct="1"/>
            <a:endParaRPr lang="fr-CA"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371A3F81-6161-4FE1-9749-B8E3E2622AFA}" type="slidenum">
              <a:rPr lang="en-US" smtClean="0">
                <a:latin typeface="Arial" pitchFamily="34" charset="0"/>
              </a:rPr>
              <a:pPr/>
              <a:t>13</a:t>
            </a:fld>
            <a:endParaRPr lang="en-US" smtClean="0">
              <a:latin typeface="Arial" pitchFamily="34" charset="0"/>
            </a:endParaRPr>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smtClean="0">
              <a:latin typeface="Arial" pitchFamily="34" charset="0"/>
            </a:endParaRPr>
          </a:p>
          <a:p>
            <a:pPr eaLnBrk="1" hangingPunct="1"/>
            <a:r>
              <a:rPr lang="en-US" smtClean="0">
                <a:latin typeface="Arial" pitchFamily="34" charset="0"/>
              </a:rPr>
              <a:t>In my paper I look at 9 categories of technology:</a:t>
            </a:r>
          </a:p>
          <a:p>
            <a:pPr eaLnBrk="1" hangingPunct="1"/>
            <a:r>
              <a:rPr lang="en-CA" smtClean="0">
                <a:latin typeface="Arial" pitchFamily="34" charset="0"/>
              </a:rPr>
              <a:t>1. Satellite and Aerial Reconnaissance</a:t>
            </a:r>
          </a:p>
          <a:p>
            <a:pPr eaLnBrk="1" hangingPunct="1"/>
            <a:r>
              <a:rPr lang="en-CA" smtClean="0">
                <a:latin typeface="Arial" pitchFamily="34" charset="0"/>
              </a:rPr>
              <a:t>2. Ground Imagery (Video) and Motion Sensors</a:t>
            </a:r>
          </a:p>
          <a:p>
            <a:pPr eaLnBrk="1" hangingPunct="1"/>
            <a:r>
              <a:rPr lang="en-CA" smtClean="0">
                <a:latin typeface="Arial" pitchFamily="34" charset="0"/>
              </a:rPr>
              <a:t>3. Night Vision</a:t>
            </a:r>
          </a:p>
          <a:p>
            <a:pPr eaLnBrk="1" hangingPunct="1"/>
            <a:r>
              <a:rPr lang="en-CA" smtClean="0">
                <a:latin typeface="Arial" pitchFamily="34" charset="0"/>
              </a:rPr>
              <a:t>4. Radars</a:t>
            </a:r>
          </a:p>
          <a:p>
            <a:pPr eaLnBrk="1" hangingPunct="1"/>
            <a:r>
              <a:rPr lang="en-CA" smtClean="0">
                <a:latin typeface="Arial" pitchFamily="34" charset="0"/>
              </a:rPr>
              <a:t>5. Radio Monitoring (communications interception)</a:t>
            </a:r>
          </a:p>
          <a:p>
            <a:pPr eaLnBrk="1" hangingPunct="1"/>
            <a:r>
              <a:rPr lang="en-CA" smtClean="0">
                <a:latin typeface="Arial" pitchFamily="34" charset="0"/>
              </a:rPr>
              <a:t>6. Acoustic and Seismic Sensors</a:t>
            </a:r>
          </a:p>
          <a:p>
            <a:pPr eaLnBrk="1" hangingPunct="1"/>
            <a:r>
              <a:rPr lang="en-CA" smtClean="0">
                <a:latin typeface="Arial" pitchFamily="34" charset="0"/>
              </a:rPr>
              <a:t>7. Chemical/Biological/Nuclear sensors</a:t>
            </a:r>
          </a:p>
          <a:p>
            <a:pPr eaLnBrk="1" hangingPunct="1"/>
            <a:r>
              <a:rPr lang="en-CA" smtClean="0">
                <a:latin typeface="Arial" pitchFamily="34" charset="0"/>
              </a:rPr>
              <a:t>8. “Blue Tracking”</a:t>
            </a:r>
          </a:p>
          <a:p>
            <a:pPr eaLnBrk="1" hangingPunct="1"/>
            <a:r>
              <a:rPr lang="en-CA" smtClean="0">
                <a:latin typeface="Arial" pitchFamily="34" charset="0"/>
              </a:rPr>
              <a:t>9. Geographic Information Systems </a:t>
            </a:r>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8F33462C-5A45-4310-8AFE-275A354489B9}" type="slidenum">
              <a:rPr lang="en-US" smtClean="0">
                <a:latin typeface="Arial" pitchFamily="34" charset="0"/>
              </a:rPr>
              <a:pPr/>
              <a:t>22</a:t>
            </a:fld>
            <a:endParaRPr lang="en-US" smtClean="0">
              <a:latin typeface="Arial" pitchFamily="34" charset="0"/>
            </a:endParaRPr>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smtClean="0">
                <a:latin typeface="Arial" pitchFamily="34" charset="0"/>
              </a:rPr>
              <a:t>Op </a:t>
            </a:r>
            <a:r>
              <a:rPr lang="en-GB" smtClean="0">
                <a:latin typeface="Arial" pitchFamily="34" charset="0"/>
              </a:rPr>
              <a:t>Taming Turncoat</a:t>
            </a:r>
            <a:endParaRPr lang="en-GB" b="1" smtClean="0">
              <a:latin typeface="Arial" pitchFamily="34" charset="0"/>
            </a:endParaRPr>
          </a:p>
          <a:p>
            <a:pPr eaLnBrk="1" hangingPunct="1"/>
            <a:r>
              <a:rPr lang="en-GB" b="1" smtClean="0">
                <a:latin typeface="Arial" pitchFamily="34" charset="0"/>
              </a:rPr>
              <a:t>AERIAL MISSION TAKING OFF FROM RUTSHURU</a:t>
            </a:r>
          </a:p>
          <a:p>
            <a:pPr eaLnBrk="1" hangingPunct="1"/>
            <a:r>
              <a:rPr lang="en-GB" b="1" smtClean="0">
                <a:latin typeface="Arial" pitchFamily="34" charset="0"/>
              </a:rPr>
              <a:t>sensitize FARDC  against desertion to join renegade commander N’Kunda</a:t>
            </a:r>
            <a:endParaRPr lang="en-GB" smtClean="0">
              <a:latin typeface="Arial" pitchFamily="34" charset="0"/>
            </a:endParaRPr>
          </a:p>
          <a:p>
            <a:pPr eaLnBrk="1" hangingPunct="1"/>
            <a:r>
              <a:rPr lang="en-GB" b="1" smtClean="0">
                <a:latin typeface="Arial" pitchFamily="34" charset="0"/>
              </a:rPr>
              <a:t>Spotting groups of  soldiers, moving in what direction</a:t>
            </a:r>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pPr eaLnBrk="1" hangingPunct="1"/>
            <a:r>
              <a:rPr lang="en-US" smtClean="0">
                <a:latin typeface="Arial" pitchFamily="34" charset="0"/>
              </a:rPr>
              <a:t>Side view </a:t>
            </a:r>
          </a:p>
          <a:p>
            <a:pPr eaLnBrk="1" hangingPunct="1"/>
            <a:r>
              <a:rPr lang="en-US" smtClean="0">
                <a:latin typeface="Arial" pitchFamily="34" charset="0"/>
              </a:rPr>
              <a:t>“UN Helicopter on Aerial Patrol </a:t>
            </a:r>
          </a:p>
          <a:p>
            <a:pPr eaLnBrk="1" hangingPunct="1"/>
            <a:r>
              <a:rPr lang="en-US" smtClean="0">
                <a:latin typeface="Arial" pitchFamily="34" charset="0"/>
              </a:rPr>
              <a:t>An MI-24 [export version: MI-35] helicopter of the United Nations Mission in Liberia (UNMIL) on aerial patrol in search of the illegal marijuana plantations. 17 September 2008, Monrovia, Liberia” </a:t>
            </a:r>
            <a:endParaRPr lang="en-CA" smtClean="0">
              <a:latin typeface="Arial" pitchFamily="34" charset="0"/>
            </a:endParaRPr>
          </a:p>
          <a:p>
            <a:endParaRPr lang="en-CA" smtClean="0">
              <a:latin typeface="Arial" pitchFamily="34" charset="0"/>
            </a:endParaRPr>
          </a:p>
        </p:txBody>
      </p:sp>
      <p:sp>
        <p:nvSpPr>
          <p:cNvPr id="87044" name="Slide Number Placeholder 3"/>
          <p:cNvSpPr>
            <a:spLocks noGrp="1"/>
          </p:cNvSpPr>
          <p:nvPr>
            <p:ph type="sldNum" sz="quarter" idx="5"/>
          </p:nvPr>
        </p:nvSpPr>
        <p:spPr>
          <a:noFill/>
        </p:spPr>
        <p:txBody>
          <a:bodyPr/>
          <a:lstStyle>
            <a:lvl1pPr defTabSz="963613">
              <a:defRPr>
                <a:solidFill>
                  <a:schemeClr val="tx1"/>
                </a:solidFill>
                <a:latin typeface="Verdana" pitchFamily="34" charset="0"/>
              </a:defRPr>
            </a:lvl1pPr>
            <a:lvl2pPr marL="742950" indent="-285750" defTabSz="963613">
              <a:defRPr>
                <a:solidFill>
                  <a:schemeClr val="tx1"/>
                </a:solidFill>
                <a:latin typeface="Verdana" pitchFamily="34" charset="0"/>
              </a:defRPr>
            </a:lvl2pPr>
            <a:lvl3pPr marL="1143000" indent="-228600" defTabSz="963613">
              <a:defRPr>
                <a:solidFill>
                  <a:schemeClr val="tx1"/>
                </a:solidFill>
                <a:latin typeface="Verdana" pitchFamily="34" charset="0"/>
              </a:defRPr>
            </a:lvl3pPr>
            <a:lvl4pPr marL="1600200" indent="-228600" defTabSz="963613">
              <a:defRPr>
                <a:solidFill>
                  <a:schemeClr val="tx1"/>
                </a:solidFill>
                <a:latin typeface="Verdana" pitchFamily="34" charset="0"/>
              </a:defRPr>
            </a:lvl4pPr>
            <a:lvl5pPr marL="2057400" indent="-228600" defTabSz="963613">
              <a:defRPr>
                <a:solidFill>
                  <a:schemeClr val="tx1"/>
                </a:solidFill>
                <a:latin typeface="Verdana" pitchFamily="34" charset="0"/>
              </a:defRPr>
            </a:lvl5pPr>
            <a:lvl6pPr marL="2514600" indent="-228600" defTabSz="963613" eaLnBrk="0" fontAlgn="base" hangingPunct="0">
              <a:spcBef>
                <a:spcPct val="0"/>
              </a:spcBef>
              <a:spcAft>
                <a:spcPct val="0"/>
              </a:spcAft>
              <a:defRPr>
                <a:solidFill>
                  <a:schemeClr val="tx1"/>
                </a:solidFill>
                <a:latin typeface="Verdana" pitchFamily="34" charset="0"/>
              </a:defRPr>
            </a:lvl6pPr>
            <a:lvl7pPr marL="2971800" indent="-228600" defTabSz="963613" eaLnBrk="0" fontAlgn="base" hangingPunct="0">
              <a:spcBef>
                <a:spcPct val="0"/>
              </a:spcBef>
              <a:spcAft>
                <a:spcPct val="0"/>
              </a:spcAft>
              <a:defRPr>
                <a:solidFill>
                  <a:schemeClr val="tx1"/>
                </a:solidFill>
                <a:latin typeface="Verdana" pitchFamily="34" charset="0"/>
              </a:defRPr>
            </a:lvl7pPr>
            <a:lvl8pPr marL="3429000" indent="-228600" defTabSz="963613" eaLnBrk="0" fontAlgn="base" hangingPunct="0">
              <a:spcBef>
                <a:spcPct val="0"/>
              </a:spcBef>
              <a:spcAft>
                <a:spcPct val="0"/>
              </a:spcAft>
              <a:defRPr>
                <a:solidFill>
                  <a:schemeClr val="tx1"/>
                </a:solidFill>
                <a:latin typeface="Verdana" pitchFamily="34" charset="0"/>
              </a:defRPr>
            </a:lvl8pPr>
            <a:lvl9pPr marL="3886200" indent="-228600" defTabSz="963613" eaLnBrk="0" fontAlgn="base" hangingPunct="0">
              <a:spcBef>
                <a:spcPct val="0"/>
              </a:spcBef>
              <a:spcAft>
                <a:spcPct val="0"/>
              </a:spcAft>
              <a:defRPr>
                <a:solidFill>
                  <a:schemeClr val="tx1"/>
                </a:solidFill>
                <a:latin typeface="Verdana" pitchFamily="34" charset="0"/>
              </a:defRPr>
            </a:lvl9pPr>
          </a:lstStyle>
          <a:p>
            <a:fld id="{5EF3F3CA-C96E-480C-BEE6-FCD892A94233}"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12"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15"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359"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5636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22F6D0B-6152-4061-A9A5-6FD3218AEAFD}" type="slidenum">
              <a:rPr lang="en-US"/>
              <a:pPr>
                <a:defRPr/>
              </a:pPr>
              <a:t>‹#›</a:t>
            </a:fld>
            <a:endParaRPr lang="en-US"/>
          </a:p>
        </p:txBody>
      </p:sp>
    </p:spTree>
    <p:extLst>
      <p:ext uri="{BB962C8B-B14F-4D97-AF65-F5344CB8AC3E}">
        <p14:creationId xmlns:p14="http://schemas.microsoft.com/office/powerpoint/2010/main" val="3910984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B935986-B23C-4C8D-88AB-DD16E73BF1F2}" type="slidenum">
              <a:rPr lang="en-US"/>
              <a:pPr>
                <a:defRPr/>
              </a:pPr>
              <a:t>‹#›</a:t>
            </a:fld>
            <a:endParaRPr lang="en-US"/>
          </a:p>
        </p:txBody>
      </p:sp>
    </p:spTree>
    <p:extLst>
      <p:ext uri="{BB962C8B-B14F-4D97-AF65-F5344CB8AC3E}">
        <p14:creationId xmlns:p14="http://schemas.microsoft.com/office/powerpoint/2010/main" val="200045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D57C576E-864D-49AF-86C1-6AA453B4A009}" type="slidenum">
              <a:rPr lang="en-US"/>
              <a:pPr>
                <a:defRPr/>
              </a:pPr>
              <a:t>‹#›</a:t>
            </a:fld>
            <a:endParaRPr lang="en-US"/>
          </a:p>
        </p:txBody>
      </p:sp>
    </p:spTree>
    <p:extLst>
      <p:ext uri="{BB962C8B-B14F-4D97-AF65-F5344CB8AC3E}">
        <p14:creationId xmlns:p14="http://schemas.microsoft.com/office/powerpoint/2010/main" val="2556744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6DCDB0AB-AA75-466B-8F67-C45AB93DB5F9}" type="slidenum">
              <a:rPr lang="en-US"/>
              <a:pPr>
                <a:defRPr/>
              </a:pPr>
              <a:t>‹#›</a:t>
            </a:fld>
            <a:endParaRPr lang="en-US"/>
          </a:p>
        </p:txBody>
      </p:sp>
    </p:spTree>
    <p:extLst>
      <p:ext uri="{BB962C8B-B14F-4D97-AF65-F5344CB8AC3E}">
        <p14:creationId xmlns:p14="http://schemas.microsoft.com/office/powerpoint/2010/main" val="1638825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600200"/>
            <a:ext cx="4038600" cy="4530725"/>
          </a:xfrm>
        </p:spPr>
        <p:txBody>
          <a:bodyPr/>
          <a:lstStyle/>
          <a:p>
            <a:pPr lvl="0"/>
            <a:endParaRPr lang="en-CA" noProof="0" smtClean="0"/>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105EDBB-2335-4C04-AD36-B7D58A4FF82B}" type="slidenum">
              <a:rPr lang="en-US"/>
              <a:pPr>
                <a:defRPr/>
              </a:pPr>
              <a:t>‹#›</a:t>
            </a:fld>
            <a:endParaRPr lang="en-US"/>
          </a:p>
        </p:txBody>
      </p:sp>
    </p:spTree>
    <p:extLst>
      <p:ext uri="{BB962C8B-B14F-4D97-AF65-F5344CB8AC3E}">
        <p14:creationId xmlns:p14="http://schemas.microsoft.com/office/powerpoint/2010/main" val="222814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218FE8A-A5A7-4F9D-BDB1-6C75F3DEF316}" type="slidenum">
              <a:rPr lang="en-US"/>
              <a:pPr>
                <a:defRPr/>
              </a:pPr>
              <a:t>‹#›</a:t>
            </a:fld>
            <a:endParaRPr lang="en-US"/>
          </a:p>
        </p:txBody>
      </p:sp>
    </p:spTree>
    <p:extLst>
      <p:ext uri="{BB962C8B-B14F-4D97-AF65-F5344CB8AC3E}">
        <p14:creationId xmlns:p14="http://schemas.microsoft.com/office/powerpoint/2010/main" val="429022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60E2F3F-3277-4386-B692-4843FE856A22}" type="slidenum">
              <a:rPr lang="en-US"/>
              <a:pPr>
                <a:defRPr/>
              </a:pPr>
              <a:t>‹#›</a:t>
            </a:fld>
            <a:endParaRPr lang="en-US"/>
          </a:p>
        </p:txBody>
      </p:sp>
    </p:spTree>
    <p:extLst>
      <p:ext uri="{BB962C8B-B14F-4D97-AF65-F5344CB8AC3E}">
        <p14:creationId xmlns:p14="http://schemas.microsoft.com/office/powerpoint/2010/main" val="332616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C9D5436-C8F7-4917-9638-56FE7F7A36E8}" type="slidenum">
              <a:rPr lang="en-US"/>
              <a:pPr>
                <a:defRPr/>
              </a:pPr>
              <a:t>‹#›</a:t>
            </a:fld>
            <a:endParaRPr lang="en-US"/>
          </a:p>
        </p:txBody>
      </p:sp>
    </p:spTree>
    <p:extLst>
      <p:ext uri="{BB962C8B-B14F-4D97-AF65-F5344CB8AC3E}">
        <p14:creationId xmlns:p14="http://schemas.microsoft.com/office/powerpoint/2010/main" val="51247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A7672F6-2E11-4C1B-9FEF-7F80ACD92455}" type="slidenum">
              <a:rPr lang="en-US"/>
              <a:pPr>
                <a:defRPr/>
              </a:pPr>
              <a:t>‹#›</a:t>
            </a:fld>
            <a:endParaRPr lang="en-US"/>
          </a:p>
        </p:txBody>
      </p:sp>
    </p:spTree>
    <p:extLst>
      <p:ext uri="{BB962C8B-B14F-4D97-AF65-F5344CB8AC3E}">
        <p14:creationId xmlns:p14="http://schemas.microsoft.com/office/powerpoint/2010/main" val="384977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9FE02E5-19FB-48CF-BD5A-27B3A3019B08}" type="slidenum">
              <a:rPr lang="en-US"/>
              <a:pPr>
                <a:defRPr/>
              </a:pPr>
              <a:t>‹#›</a:t>
            </a:fld>
            <a:endParaRPr lang="en-US"/>
          </a:p>
        </p:txBody>
      </p:sp>
    </p:spTree>
    <p:extLst>
      <p:ext uri="{BB962C8B-B14F-4D97-AF65-F5344CB8AC3E}">
        <p14:creationId xmlns:p14="http://schemas.microsoft.com/office/powerpoint/2010/main" val="122874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6DABD3F-D67E-4CF8-9AB8-EFC2CF036450}" type="slidenum">
              <a:rPr lang="en-US"/>
              <a:pPr>
                <a:defRPr/>
              </a:pPr>
              <a:t>‹#›</a:t>
            </a:fld>
            <a:endParaRPr lang="en-US"/>
          </a:p>
        </p:txBody>
      </p:sp>
    </p:spTree>
    <p:extLst>
      <p:ext uri="{BB962C8B-B14F-4D97-AF65-F5344CB8AC3E}">
        <p14:creationId xmlns:p14="http://schemas.microsoft.com/office/powerpoint/2010/main" val="173870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0649A-DF05-43A5-9D82-BF6E69519C18}" type="slidenum">
              <a:rPr lang="en-US"/>
              <a:pPr>
                <a:defRPr/>
              </a:pPr>
              <a:t>‹#›</a:t>
            </a:fld>
            <a:endParaRPr lang="en-US"/>
          </a:p>
        </p:txBody>
      </p:sp>
    </p:spTree>
    <p:extLst>
      <p:ext uri="{BB962C8B-B14F-4D97-AF65-F5344CB8AC3E}">
        <p14:creationId xmlns:p14="http://schemas.microsoft.com/office/powerpoint/2010/main" val="360980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57440773-644C-4D1B-8F7D-E09FB9DF9E05}" type="slidenum">
              <a:rPr lang="en-US"/>
              <a:pPr>
                <a:defRPr/>
              </a:pPr>
              <a:t>‹#›</a:t>
            </a:fld>
            <a:endParaRPr lang="en-US"/>
          </a:p>
        </p:txBody>
      </p:sp>
    </p:spTree>
    <p:extLst>
      <p:ext uri="{BB962C8B-B14F-4D97-AF65-F5344CB8AC3E}">
        <p14:creationId xmlns:p14="http://schemas.microsoft.com/office/powerpoint/2010/main" val="118778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5529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grpSp>
          <p:nvGrpSpPr>
            <p:cNvPr id="1035" name="Group 6"/>
            <p:cNvGrpSpPr>
              <a:grpSpLocks/>
            </p:cNvGrpSpPr>
            <p:nvPr/>
          </p:nvGrpSpPr>
          <p:grpSpPr bwMode="auto">
            <a:xfrm>
              <a:off x="288" y="0"/>
              <a:ext cx="5098" cy="4316"/>
              <a:chOff x="288" y="0"/>
              <a:chExt cx="5098" cy="4316"/>
            </a:xfrm>
          </p:grpSpPr>
          <p:sp>
            <p:nvSpPr>
              <p:cNvPr id="5530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0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grpSp>
        <p:sp>
          <p:nvSpPr>
            <p:cNvPr id="5531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5531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1039" name="Freeform 23"/>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2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CA"/>
            </a:p>
          </p:txBody>
        </p:sp>
        <p:sp>
          <p:nvSpPr>
            <p:cNvPr id="1042" name="Freeform 26"/>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5335"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55336"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55337"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55338"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4C6F1BC-BBD1-4732-B5AF-B408186A4F1C}" type="slidenum">
              <a:rPr lang="en-US"/>
              <a:pPr>
                <a:defRPr/>
              </a:pPr>
              <a:t>‹#›</a:t>
            </a:fld>
            <a:endParaRPr lang="en-US"/>
          </a:p>
        </p:txBody>
      </p:sp>
      <p:sp>
        <p:nvSpPr>
          <p:cNvPr id="5533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838"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www.bharat-rakshak.com/IAF/Images/Special/Features/Congo/Photo_2006123102447578.jpg.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upload.wikimedia.org/wikipedia/commons/1/1f/CBP_unmanned_aerial_vehicle_control.jp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jpeg"/><Relationship Id="rId7" Type="http://schemas.openxmlformats.org/officeDocument/2006/relationships/hyperlink" Target="http://upload.wikimedia.org/wikipedia/commons/a/af/IAI_Heron_1_in_flight_2.JPEG" TargetMode="Externa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w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title" idx="4294967295"/>
          </p:nvPr>
        </p:nvSpPr>
        <p:spPr>
          <a:xfrm>
            <a:off x="152400" y="685800"/>
            <a:ext cx="8763000" cy="1143000"/>
          </a:xfrm>
        </p:spPr>
        <p:txBody>
          <a:bodyPr/>
          <a:lstStyle/>
          <a:p>
            <a:pPr eaLnBrk="1" hangingPunct="1">
              <a:tabLst>
                <a:tab pos="2333625" algn="l"/>
              </a:tabLst>
              <a:defRPr/>
            </a:pPr>
            <a:r>
              <a:rPr lang="en-CA" b="1" dirty="0" smtClean="0"/>
              <a:t>EYES IN THE SKY :</a:t>
            </a:r>
            <a:br>
              <a:rPr lang="en-CA" b="1" dirty="0" smtClean="0"/>
            </a:br>
            <a:r>
              <a:rPr lang="en-CA" sz="2600" b="1" dirty="0" smtClean="0"/>
              <a:t>From Manned to Unmanned Aerial Reconnaissance</a:t>
            </a:r>
            <a:br>
              <a:rPr lang="en-CA" sz="2600" b="1" dirty="0" smtClean="0"/>
            </a:br>
            <a:r>
              <a:rPr lang="en-CA" sz="2600" b="1" dirty="0" smtClean="0"/>
              <a:t>in UN Peace Operations</a:t>
            </a:r>
            <a:endParaRPr lang="en-US" sz="2600" b="1" dirty="0" smtClean="0"/>
          </a:p>
        </p:txBody>
      </p:sp>
      <p:sp>
        <p:nvSpPr>
          <p:cNvPr id="3075" name="Text Box 4"/>
          <p:cNvSpPr txBox="1">
            <a:spLocks noChangeArrowheads="1"/>
          </p:cNvSpPr>
          <p:nvPr/>
        </p:nvSpPr>
        <p:spPr bwMode="auto">
          <a:xfrm>
            <a:off x="304800" y="5181600"/>
            <a:ext cx="81534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130000"/>
              </a:lnSpc>
              <a:spcBef>
                <a:spcPct val="30000"/>
              </a:spcBef>
            </a:pPr>
            <a:r>
              <a:rPr lang="en-US" sz="2800">
                <a:latin typeface="Arial" pitchFamily="34" charset="0"/>
              </a:rPr>
              <a:t>Dr. Walter Dorn</a:t>
            </a:r>
          </a:p>
        </p:txBody>
      </p:sp>
      <p:pic>
        <p:nvPicPr>
          <p:cNvPr id="3076" name="Picture 12" descr="OverviewOfTechnologies_Ma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5908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4"/>
          <p:cNvSpPr txBox="1">
            <a:spLocks noChangeArrowheads="1"/>
          </p:cNvSpPr>
          <p:nvPr/>
        </p:nvSpPr>
        <p:spPr bwMode="auto">
          <a:xfrm>
            <a:off x="457200" y="6151563"/>
            <a:ext cx="81534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130000"/>
              </a:lnSpc>
              <a:spcBef>
                <a:spcPct val="30000"/>
              </a:spcBef>
            </a:pPr>
            <a:r>
              <a:rPr lang="en-US" sz="1600">
                <a:latin typeface="Arial" pitchFamily="34" charset="0"/>
              </a:rPr>
              <a:t>Unmanned Aerial Systems (UAS) Summit, Ottawa, 15 December 2011</a:t>
            </a:r>
            <a:endParaRPr lang="en-US" sz="2800">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0"/>
          <a:lstStyle/>
          <a:p>
            <a:pPr eaLnBrk="1" hangingPunct="1">
              <a:defRPr/>
            </a:pPr>
            <a:r>
              <a:rPr lang="en-US" sz="4000" b="1" dirty="0" smtClean="0"/>
              <a:t>Benefits of Monitoring Technologies</a:t>
            </a:r>
            <a:endParaRPr lang="en-US" b="1" dirty="0" smtClean="0"/>
          </a:p>
        </p:txBody>
      </p:sp>
      <p:sp>
        <p:nvSpPr>
          <p:cNvPr id="77827" name="Rectangle 3"/>
          <p:cNvSpPr>
            <a:spLocks noGrp="1" noChangeArrowheads="1"/>
          </p:cNvSpPr>
          <p:nvPr>
            <p:ph type="body" idx="1"/>
          </p:nvPr>
        </p:nvSpPr>
        <p:spPr>
          <a:xfrm>
            <a:off x="304800" y="1981200"/>
            <a:ext cx="8458200" cy="4495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1"/>
          <a:lstStyle/>
          <a:p>
            <a:pPr eaLnBrk="1" hangingPunct="1">
              <a:lnSpc>
                <a:spcPct val="150000"/>
              </a:lnSpc>
              <a:defRPr/>
            </a:pPr>
            <a:r>
              <a:rPr lang="en-US" sz="2400" dirty="0" smtClean="0"/>
              <a:t>Increases </a:t>
            </a:r>
            <a:r>
              <a:rPr lang="en-US" sz="2400" i="1" dirty="0" smtClean="0"/>
              <a:t>range</a:t>
            </a:r>
            <a:r>
              <a:rPr lang="en-US" sz="2400" dirty="0" smtClean="0"/>
              <a:t> and </a:t>
            </a:r>
            <a:r>
              <a:rPr lang="en-US" sz="2400" i="1" dirty="0" smtClean="0"/>
              <a:t>accuracy</a:t>
            </a:r>
            <a:r>
              <a:rPr lang="en-US" sz="2400" dirty="0" smtClean="0"/>
              <a:t> of observation</a:t>
            </a:r>
          </a:p>
          <a:p>
            <a:pPr eaLnBrk="1" hangingPunct="1">
              <a:lnSpc>
                <a:spcPct val="150000"/>
              </a:lnSpc>
              <a:defRPr/>
            </a:pPr>
            <a:r>
              <a:rPr lang="en-US" sz="2400" dirty="0" smtClean="0"/>
              <a:t>Permits </a:t>
            </a:r>
            <a:r>
              <a:rPr lang="en-US" sz="2400" i="1" dirty="0" smtClean="0"/>
              <a:t>continuous</a:t>
            </a:r>
            <a:r>
              <a:rPr lang="en-US" sz="2400" dirty="0" smtClean="0"/>
              <a:t> monitoring</a:t>
            </a:r>
          </a:p>
          <a:p>
            <a:pPr eaLnBrk="1" hangingPunct="1">
              <a:lnSpc>
                <a:spcPct val="150000"/>
              </a:lnSpc>
              <a:defRPr/>
            </a:pPr>
            <a:r>
              <a:rPr lang="en-US" sz="2400" dirty="0" smtClean="0"/>
              <a:t>Increases </a:t>
            </a:r>
            <a:r>
              <a:rPr lang="en-US" sz="2400" i="1" dirty="0" smtClean="0"/>
              <a:t>effectiveness</a:t>
            </a:r>
            <a:r>
              <a:rPr lang="en-US" sz="2400" dirty="0" smtClean="0"/>
              <a:t> </a:t>
            </a:r>
          </a:p>
          <a:p>
            <a:pPr lvl="1" eaLnBrk="1" hangingPunct="1">
              <a:lnSpc>
                <a:spcPct val="150000"/>
              </a:lnSpc>
              <a:defRPr/>
            </a:pPr>
            <a:r>
              <a:rPr lang="en-US" sz="2000" i="1" dirty="0" smtClean="0"/>
              <a:t>cost-effectiveness  </a:t>
            </a:r>
            <a:r>
              <a:rPr lang="en-US" sz="2000" dirty="0" smtClean="0"/>
              <a:t>in some cases</a:t>
            </a:r>
          </a:p>
          <a:p>
            <a:pPr eaLnBrk="1" hangingPunct="1">
              <a:lnSpc>
                <a:spcPct val="150000"/>
              </a:lnSpc>
              <a:defRPr/>
            </a:pPr>
            <a:r>
              <a:rPr lang="en-US" sz="2400" dirty="0" smtClean="0"/>
              <a:t>Decreases </a:t>
            </a:r>
            <a:r>
              <a:rPr lang="en-US" sz="2400" i="1" dirty="0" smtClean="0"/>
              <a:t>intrusiveness</a:t>
            </a:r>
          </a:p>
          <a:p>
            <a:pPr eaLnBrk="1" hangingPunct="1">
              <a:lnSpc>
                <a:spcPct val="150000"/>
              </a:lnSpc>
              <a:defRPr/>
            </a:pPr>
            <a:r>
              <a:rPr lang="en-US" sz="2400" dirty="0" smtClean="0"/>
              <a:t>Enhances </a:t>
            </a:r>
            <a:r>
              <a:rPr lang="en-US" sz="2400" i="1" dirty="0" smtClean="0"/>
              <a:t>safety</a:t>
            </a:r>
            <a:r>
              <a:rPr lang="en-US" sz="2400" dirty="0" smtClean="0"/>
              <a:t> of staff in field</a:t>
            </a:r>
          </a:p>
          <a:p>
            <a:pPr eaLnBrk="1" hangingPunct="1">
              <a:lnSpc>
                <a:spcPct val="150000"/>
              </a:lnSpc>
              <a:defRPr/>
            </a:pPr>
            <a:r>
              <a:rPr lang="en-US" sz="2400" dirty="0" smtClean="0"/>
              <a:t>Provides </a:t>
            </a:r>
            <a:r>
              <a:rPr lang="en-US" sz="2400" i="1" dirty="0" smtClean="0"/>
              <a:t>recordings/evidence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lueSen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299" name="Rectangle 3"/>
          <p:cNvSpPr>
            <a:spLocks noGrp="1" noChangeArrowheads="1"/>
          </p:cNvSpPr>
          <p:nvPr>
            <p:ph type="title" idx="4294967295"/>
          </p:nvPr>
        </p:nvSpPr>
        <p:spPr>
          <a:xfrm>
            <a:off x="0" y="228600"/>
            <a:ext cx="9144000" cy="1143000"/>
          </a:xfrm>
        </p:spPr>
        <p:txBody>
          <a:bodyPr anchorCtr="0"/>
          <a:lstStyle/>
          <a:p>
            <a:pPr eaLnBrk="1" hangingPunct="1">
              <a:lnSpc>
                <a:spcPct val="90000"/>
              </a:lnSpc>
              <a:defRPr/>
            </a:pPr>
            <a:r>
              <a:rPr lang="en-CA" sz="2400" b="1" i="1" dirty="0" smtClean="0"/>
              <a:t>Cooperative Monitoring Technologies</a:t>
            </a:r>
            <a:endParaRPr lang="en-US" sz="4000" b="1" i="1" dirty="0" smtClean="0"/>
          </a:p>
        </p:txBody>
      </p:sp>
      <p:sp>
        <p:nvSpPr>
          <p:cNvPr id="13316" name="Text Box 5"/>
          <p:cNvSpPr txBox="1">
            <a:spLocks noChangeArrowheads="1"/>
          </p:cNvSpPr>
          <p:nvPr/>
        </p:nvSpPr>
        <p:spPr bwMode="auto">
          <a:xfrm>
            <a:off x="457200" y="6248400"/>
            <a:ext cx="8212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CA" b="1"/>
              <a:t>“Tools of the Trade?” (independent commissioned report)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CA" dirty="0"/>
          </a:p>
        </p:txBody>
      </p:sp>
      <p:pic>
        <p:nvPicPr>
          <p:cNvPr id="14339" name="Picture 2" descr="I:\Research-Current\MTech-Pkg\Book-Cover\Book_Cover_Keeping Watch_Dorn_Final_550x830_Small.jpg"/>
          <p:cNvPicPr>
            <a:picLocks noChangeAspect="1" noChangeArrowheads="1"/>
          </p:cNvPicPr>
          <p:nvPr/>
        </p:nvPicPr>
        <p:blipFill>
          <a:blip r:embed="rId2">
            <a:extLst>
              <a:ext uri="{28A0092B-C50C-407E-A947-70E740481C1C}">
                <a14:useLocalDpi xmlns:a14="http://schemas.microsoft.com/office/drawing/2010/main" val="0"/>
              </a:ext>
            </a:extLst>
          </a:blip>
          <a:srcRect l="870"/>
          <a:stretch>
            <a:fillRect/>
          </a:stretch>
        </p:blipFill>
        <p:spPr bwMode="auto">
          <a:xfrm>
            <a:off x="23622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defRPr/>
            </a:pPr>
            <a:endParaRPr lang="en-CA" smtClean="0"/>
          </a:p>
        </p:txBody>
      </p:sp>
      <p:pic>
        <p:nvPicPr>
          <p:cNvPr id="15363" name="Picture 3" descr="OverviewOfTechnologies_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0" y="6553200"/>
            <a:ext cx="1619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a:t>Source: W.Dorn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CA" dirty="0" smtClean="0"/>
              <a:t>Air </a:t>
            </a:r>
            <a:r>
              <a:rPr lang="en-CA" dirty="0" err="1" smtClean="0"/>
              <a:t>vs</a:t>
            </a:r>
            <a:r>
              <a:rPr lang="en-CA" dirty="0" smtClean="0"/>
              <a:t> Ground Observation</a:t>
            </a:r>
          </a:p>
        </p:txBody>
      </p:sp>
      <p:sp>
        <p:nvSpPr>
          <p:cNvPr id="3" name="Content Placeholder 2"/>
          <p:cNvSpPr>
            <a:spLocks noGrp="1"/>
          </p:cNvSpPr>
          <p:nvPr>
            <p:ph idx="1"/>
          </p:nvPr>
        </p:nvSpPr>
        <p:spPr/>
        <p:txBody>
          <a:bodyPr/>
          <a:lstStyle/>
          <a:p>
            <a:pPr eaLnBrk="1" hangingPunct="1">
              <a:defRPr/>
            </a:pPr>
            <a:r>
              <a:rPr lang="en-CA" dirty="0" smtClean="0"/>
              <a:t>Bird’s eye view</a:t>
            </a:r>
          </a:p>
          <a:p>
            <a:pPr lvl="1" eaLnBrk="1" hangingPunct="1">
              <a:defRPr/>
            </a:pPr>
            <a:r>
              <a:rPr lang="en-CA" dirty="0" smtClean="0"/>
              <a:t>Longer, wider, less solid obstacles, adjustable altitude/visibility</a:t>
            </a:r>
          </a:p>
          <a:p>
            <a:pPr lvl="1" eaLnBrk="1" hangingPunct="1">
              <a:defRPr/>
            </a:pPr>
            <a:r>
              <a:rPr lang="en-CA" dirty="0" smtClean="0"/>
              <a:t>But clouds, fog, smoke or smog, turbulence</a:t>
            </a:r>
          </a:p>
          <a:p>
            <a:pPr eaLnBrk="1" hangingPunct="1">
              <a:defRPr/>
            </a:pPr>
            <a:r>
              <a:rPr lang="en-CA" dirty="0" smtClean="0"/>
              <a:t>Faster, more direct</a:t>
            </a:r>
          </a:p>
          <a:p>
            <a:pPr lvl="1" eaLnBrk="1" hangingPunct="1">
              <a:defRPr/>
            </a:pPr>
            <a:r>
              <a:rPr lang="en-CA" dirty="0" smtClean="0"/>
              <a:t>Not as close, time on target depends</a:t>
            </a:r>
          </a:p>
          <a:p>
            <a:pPr eaLnBrk="1" hangingPunct="1">
              <a:defRPr/>
            </a:pPr>
            <a:r>
              <a:rPr lang="en-CA" dirty="0" smtClean="0"/>
              <a:t>Host state control depends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defRPr/>
            </a:pPr>
            <a:r>
              <a:rPr lang="en-US" dirty="0" smtClean="0"/>
              <a:t>Oblique Viewing</a:t>
            </a:r>
          </a:p>
        </p:txBody>
      </p:sp>
      <p:pic>
        <p:nvPicPr>
          <p:cNvPr id="17411" name="Picture 5" descr="Airborne rad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81200"/>
            <a:ext cx="4648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2" name="Rectangle 4"/>
          <p:cNvSpPr>
            <a:spLocks noGrp="1" noChangeArrowheads="1"/>
          </p:cNvSpPr>
          <p:nvPr>
            <p:ph type="ctrTitle"/>
          </p:nvPr>
        </p:nvSpPr>
        <p:spPr>
          <a:xfrm>
            <a:off x="838200" y="1905000"/>
            <a:ext cx="7772400" cy="1736725"/>
          </a:xfrm>
        </p:spPr>
        <p:txBody>
          <a:bodyPr/>
          <a:lstStyle/>
          <a:p>
            <a:pPr eaLnBrk="1" hangingPunct="1">
              <a:defRPr/>
            </a:pPr>
            <a:r>
              <a:rPr lang="en-CA" sz="4800" b="1" dirty="0" smtClean="0">
                <a:effectLst>
                  <a:outerShdw blurRad="38100" dist="38100" dir="2700000" algn="tl">
                    <a:srgbClr val="000000">
                      <a:alpha val="43137"/>
                    </a:srgbClr>
                  </a:outerShdw>
                </a:effectLst>
              </a:rPr>
              <a:t>Aerial Observation in </a:t>
            </a:r>
            <a:br>
              <a:rPr lang="en-CA" sz="4800" b="1" dirty="0" smtClean="0">
                <a:effectLst>
                  <a:outerShdw blurRad="38100" dist="38100" dir="2700000" algn="tl">
                    <a:srgbClr val="000000">
                      <a:alpha val="43137"/>
                    </a:srgbClr>
                  </a:outerShdw>
                </a:effectLst>
              </a:rPr>
            </a:br>
            <a:r>
              <a:rPr lang="en-CA" sz="4800" b="1" dirty="0" smtClean="0">
                <a:effectLst>
                  <a:outerShdw blurRad="38100" dist="38100" dir="2700000" algn="tl">
                    <a:srgbClr val="000000">
                      <a:alpha val="43137"/>
                    </a:srgbClr>
                  </a:outerShdw>
                </a:effectLst>
              </a:rPr>
              <a:t>UN Missions</a:t>
            </a:r>
          </a:p>
        </p:txBody>
      </p:sp>
      <p:sp>
        <p:nvSpPr>
          <p:cNvPr id="329733" name="Rectangle 5"/>
          <p:cNvSpPr>
            <a:spLocks noGrp="1" noChangeArrowheads="1"/>
          </p:cNvSpPr>
          <p:nvPr>
            <p:ph type="subTitle" idx="1"/>
          </p:nvPr>
        </p:nvSpPr>
        <p:spPr>
          <a:xfrm>
            <a:off x="1371600" y="4191000"/>
            <a:ext cx="6400800" cy="1752600"/>
          </a:xfrm>
        </p:spPr>
        <p:txBody>
          <a:bodyPr/>
          <a:lstStyle/>
          <a:p>
            <a:pPr eaLnBrk="1" hangingPunct="1">
              <a:defRPr/>
            </a:pPr>
            <a:r>
              <a:rPr lang="en-CA" dirty="0" smtClean="0"/>
              <a:t>Sinai</a:t>
            </a:r>
          </a:p>
          <a:p>
            <a:pPr eaLnBrk="1" hangingPunct="1">
              <a:defRPr/>
            </a:pPr>
            <a:r>
              <a:rPr lang="en-CA" dirty="0" smtClean="0"/>
              <a:t>Cyprus</a:t>
            </a:r>
          </a:p>
          <a:p>
            <a:pPr eaLnBrk="1" hangingPunct="1">
              <a:defRPr/>
            </a:pPr>
            <a:r>
              <a:rPr lang="en-CA" dirty="0" smtClean="0"/>
              <a:t>D.R. Congo</a:t>
            </a:r>
          </a:p>
          <a:p>
            <a:pPr eaLnBrk="1" hangingPunct="1">
              <a:defRPr/>
            </a:pPr>
            <a:r>
              <a:rPr lang="en-CA" dirty="0" smtClean="0"/>
              <a:t>Haiti</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UNEF Carries Out Experimental Aerial Obser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0"/>
            <a:ext cx="44704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Canadian Contingent of UNEF Celebrates Dominion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7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876800" y="4724400"/>
            <a:ext cx="4114800" cy="1579563"/>
          </a:xfrm>
        </p:spPr>
        <p:txBody>
          <a:bodyPr/>
          <a:lstStyle/>
          <a:p>
            <a:pPr eaLnBrk="1" hangingPunct="1">
              <a:defRPr/>
            </a:pPr>
            <a:r>
              <a:rPr lang="en-CA" sz="1800" dirty="0" smtClean="0">
                <a:effectLst/>
              </a:rPr>
              <a:t/>
            </a:r>
            <a:br>
              <a:rPr lang="en-CA" sz="1800" dirty="0" smtClean="0">
                <a:effectLst/>
              </a:rPr>
            </a:br>
            <a:r>
              <a:rPr lang="en-CA" sz="1800" dirty="0">
                <a:effectLst/>
              </a:rPr>
              <a:t/>
            </a:r>
            <a:br>
              <a:rPr lang="en-CA" sz="1800" dirty="0">
                <a:effectLst/>
              </a:rPr>
            </a:br>
            <a:r>
              <a:rPr lang="en-CA" sz="1800" dirty="0" smtClean="0">
                <a:effectLst/>
              </a:rPr>
              <a:t>Canadian Otters as </a:t>
            </a:r>
            <a:br>
              <a:rPr lang="en-CA" sz="1800" dirty="0" smtClean="0">
                <a:effectLst/>
              </a:rPr>
            </a:br>
            <a:r>
              <a:rPr lang="en-CA" sz="1800" dirty="0" smtClean="0">
                <a:effectLst/>
              </a:rPr>
              <a:t>Reconnaissance Aircraft</a:t>
            </a:r>
            <a:br>
              <a:rPr lang="en-CA" sz="1800" dirty="0" smtClean="0">
                <a:effectLst/>
              </a:rPr>
            </a:br>
            <a:r>
              <a:rPr lang="en-CA" sz="1800" dirty="0" smtClean="0">
                <a:effectLst/>
              </a:rPr>
              <a:t> in Sinai (UNEF)</a:t>
            </a:r>
            <a:r>
              <a:rPr lang="en-CA" sz="4400" dirty="0" smtClean="0">
                <a:effectLst/>
              </a:rPr>
              <a:t/>
            </a:r>
            <a:br>
              <a:rPr lang="en-CA" sz="4400" dirty="0" smtClean="0">
                <a:effectLst/>
              </a:rPr>
            </a:br>
            <a:endParaRPr lang="en-CA" sz="1600" dirty="0" smtClean="0"/>
          </a:p>
        </p:txBody>
      </p:sp>
      <p:pic>
        <p:nvPicPr>
          <p:cNvPr id="19461" name="Picture 3" descr="UN Emergency Force in Ga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363" y="0"/>
            <a:ext cx="4465637"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4"/>
          <p:cNvSpPr>
            <a:spLocks noGrp="1" noChangeArrowheads="1"/>
          </p:cNvSpPr>
          <p:nvPr>
            <p:ph type="title"/>
          </p:nvPr>
        </p:nvSpPr>
        <p:spPr/>
        <p:txBody>
          <a:bodyPr/>
          <a:lstStyle/>
          <a:p>
            <a:pPr eaLnBrk="1" hangingPunct="1">
              <a:defRPr/>
            </a:pPr>
            <a:r>
              <a:rPr lang="en-CA" sz="4000" dirty="0" smtClean="0"/>
              <a:t>UN Peacekeeping Force in  Cyprus</a:t>
            </a:r>
          </a:p>
        </p:txBody>
      </p:sp>
      <p:pic>
        <p:nvPicPr>
          <p:cNvPr id="204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350" y="2466975"/>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1524000"/>
            <a:ext cx="40227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Box 1"/>
          <p:cNvSpPr txBox="1">
            <a:spLocks noChangeArrowheads="1"/>
          </p:cNvSpPr>
          <p:nvPr/>
        </p:nvSpPr>
        <p:spPr bwMode="auto">
          <a:xfrm>
            <a:off x="5181600" y="1828800"/>
            <a:ext cx="2468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CA"/>
              <a:t>Argentinian Air Unit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457200" y="152400"/>
            <a:ext cx="8229600" cy="484188"/>
          </a:xfrm>
        </p:spPr>
        <p:txBody>
          <a:bodyPr/>
          <a:lstStyle/>
          <a:p>
            <a:pPr eaLnBrk="1" hangingPunct="1">
              <a:defRPr/>
            </a:pPr>
            <a:r>
              <a:rPr lang="en-CA" sz="2800" dirty="0" smtClean="0">
                <a:effectLst>
                  <a:outerShdw blurRad="38100" dist="38100" dir="2700000" algn="tl">
                    <a:srgbClr val="000000">
                      <a:alpha val="43137"/>
                    </a:srgbClr>
                  </a:outerShdw>
                </a:effectLst>
              </a:rPr>
              <a:t>Non-announced military briefing at new bunker</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xtraslid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600200"/>
            <a:ext cx="25908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3810000" y="1676400"/>
            <a:ext cx="4876800"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40000"/>
              </a:lnSpc>
            </a:pPr>
            <a:r>
              <a:rPr lang="en-US" sz="2400">
                <a:latin typeface="Times New Roman" pitchFamily="18" charset="0"/>
              </a:rPr>
              <a:t>“Concern for man himself and his fate  [humanity itself and its fate] </a:t>
            </a:r>
          </a:p>
          <a:p>
            <a:pPr eaLnBrk="1" hangingPunct="1">
              <a:lnSpc>
                <a:spcPct val="140000"/>
              </a:lnSpc>
            </a:pPr>
            <a:r>
              <a:rPr lang="en-US" sz="2400">
                <a:latin typeface="Times New Roman" pitchFamily="18" charset="0"/>
              </a:rPr>
              <a:t>should be the chief interest of all technical endeavors.  </a:t>
            </a:r>
            <a:br>
              <a:rPr lang="en-US" sz="2400">
                <a:latin typeface="Times New Roman" pitchFamily="18" charset="0"/>
              </a:rPr>
            </a:br>
            <a:r>
              <a:rPr lang="en-US" sz="2400">
                <a:latin typeface="Times New Roman" pitchFamily="18" charset="0"/>
              </a:rPr>
              <a:t>Never forget this in the midst of your diagrams and equations.”</a:t>
            </a:r>
          </a:p>
          <a:p>
            <a:pPr eaLnBrk="1" hangingPunct="1">
              <a:lnSpc>
                <a:spcPct val="140000"/>
              </a:lnSpc>
            </a:pPr>
            <a:r>
              <a:rPr lang="en-US" sz="2400">
                <a:latin typeface="Times New Roman" pitchFamily="18" charset="0"/>
              </a:rPr>
              <a:t>		</a:t>
            </a:r>
            <a:r>
              <a:rPr lang="en-US" sz="2400">
                <a:latin typeface="Times New Roman" pitchFamily="18" charset="0"/>
                <a:cs typeface="Times New Roman" pitchFamily="18" charset="0"/>
              </a:rPr>
              <a:t>–</a:t>
            </a:r>
            <a:r>
              <a:rPr lang="en-US" sz="2400">
                <a:latin typeface="Times New Roman" pitchFamily="18" charset="0"/>
              </a:rPr>
              <a:t> Albert Einstein</a:t>
            </a:r>
          </a:p>
          <a:p>
            <a:pPr eaLnBrk="1" hangingPunct="1"/>
            <a:endParaRPr lang="en-US" sz="2400" b="1">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457200" y="381000"/>
            <a:ext cx="8229600" cy="407988"/>
          </a:xfrm>
        </p:spPr>
        <p:txBody>
          <a:bodyPr/>
          <a:lstStyle/>
          <a:p>
            <a:pPr eaLnBrk="1" hangingPunct="1">
              <a:lnSpc>
                <a:spcPct val="80000"/>
              </a:lnSpc>
            </a:pPr>
            <a:r>
              <a:rPr lang="en-CA" sz="2800" smtClean="0">
                <a:effectLst/>
              </a:rPr>
              <a:t>Detecting Violations:</a:t>
            </a:r>
            <a:br>
              <a:rPr lang="en-CA" sz="2800" smtClean="0">
                <a:effectLst/>
              </a:rPr>
            </a:br>
            <a:r>
              <a:rPr lang="en-CA" sz="2800" smtClean="0">
                <a:effectLst/>
              </a:rPr>
              <a:t>illegal farming in former minefield</a:t>
            </a:r>
            <a:r>
              <a:rPr lang="en-CA" sz="4000" smtClean="0">
                <a:effectLst/>
              </a:rPr>
              <a:t> </a:t>
            </a:r>
          </a:p>
        </p:txBody>
      </p:sp>
      <p:pic>
        <p:nvPicPr>
          <p:cNvPr id="22531" name="Picture 5" descr="P1130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23950"/>
            <a:ext cx="73152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8" name="Rectangle 4"/>
          <p:cNvSpPr>
            <a:spLocks noGrp="1" noChangeArrowheads="1"/>
          </p:cNvSpPr>
          <p:nvPr>
            <p:ph type="title"/>
          </p:nvPr>
        </p:nvSpPr>
        <p:spPr/>
        <p:txBody>
          <a:bodyPr/>
          <a:lstStyle/>
          <a:p>
            <a:pPr eaLnBrk="1" hangingPunct="1">
              <a:defRPr/>
            </a:pPr>
            <a:r>
              <a:rPr lang="en-CA" sz="3600" dirty="0"/>
              <a:t>Forward-looking Infrared </a:t>
            </a:r>
            <a:r>
              <a:rPr lang="en-CA" sz="3600" dirty="0" smtClean="0"/>
              <a:t>(FLIR) Pod</a:t>
            </a:r>
          </a:p>
        </p:txBody>
      </p:sp>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3657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6" descr="P1010003_HelicoperSurveillancePod-Inframetrics_2003"/>
          <p:cNvPicPr>
            <a:picLocks noChangeAspect="1" noChangeArrowheads="1"/>
          </p:cNvPicPr>
          <p:nvPr/>
        </p:nvPicPr>
        <p:blipFill>
          <a:blip r:embed="rId3">
            <a:extLst>
              <a:ext uri="{28A0092B-C50C-407E-A947-70E740481C1C}">
                <a14:useLocalDpi xmlns:a14="http://schemas.microsoft.com/office/drawing/2010/main" val="0"/>
              </a:ext>
            </a:extLst>
          </a:blip>
          <a:srcRect r="36250"/>
          <a:stretch>
            <a:fillRect/>
          </a:stretch>
        </p:blipFill>
        <p:spPr bwMode="auto">
          <a:xfrm>
            <a:off x="4430713" y="1600200"/>
            <a:ext cx="40814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7"/>
          <p:cNvSpPr txBox="1">
            <a:spLocks noChangeArrowheads="1"/>
          </p:cNvSpPr>
          <p:nvPr/>
        </p:nvSpPr>
        <p:spPr bwMode="auto">
          <a:xfrm>
            <a:off x="7688263" y="6488113"/>
            <a:ext cx="1384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CA" sz="1000"/>
              <a:t>Photos by W. Dorn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DSC01998"/>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solidFill>
            <a:srgbClr val="BBE0E3"/>
          </a:solidFill>
          <a:ln w="1905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9410" name="Rectangle 2"/>
          <p:cNvSpPr>
            <a:spLocks noGrp="1" noChangeArrowheads="1"/>
          </p:cNvSpPr>
          <p:nvPr>
            <p:ph type="title"/>
          </p:nvPr>
        </p:nvSpPr>
        <p:spPr>
          <a:xfrm>
            <a:off x="304800" y="2743200"/>
            <a:ext cx="8229600" cy="1139825"/>
          </a:xfrm>
        </p:spPr>
        <p:txBody>
          <a:bodyPr/>
          <a:lstStyle/>
          <a:p>
            <a:pPr eaLnBrk="1" hangingPunct="1">
              <a:defRPr/>
            </a:pPr>
            <a:r>
              <a:rPr lang="en-CA" dirty="0" smtClean="0"/>
              <a:t>Mission in Congo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229600" cy="865188"/>
          </a:xfrm>
        </p:spPr>
        <p:txBody>
          <a:bodyPr/>
          <a:lstStyle/>
          <a:p>
            <a:pPr eaLnBrk="1" hangingPunct="1">
              <a:defRPr/>
            </a:pPr>
            <a:r>
              <a:rPr lang="en-CA" dirty="0" smtClean="0"/>
              <a:t>Attack Helicopter</a:t>
            </a:r>
            <a:endParaRPr lang="en-CA" dirty="0"/>
          </a:p>
        </p:txBody>
      </p:sp>
      <p:pic>
        <p:nvPicPr>
          <p:cNvPr id="25603" name="Picture 2" descr="I:\Research-Current\MTech-Pkg\Book-FigureImages\Fig7-3_Mi-35-Helicopter_HighRes_UN-Photo-C-Herwig_2001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5438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p:cNvSpPr>
            <a:spLocks noChangeArrowheads="1"/>
          </p:cNvSpPr>
          <p:nvPr/>
        </p:nvSpPr>
        <p:spPr bwMode="auto">
          <a:xfrm>
            <a:off x="2914650" y="6324600"/>
            <a:ext cx="4090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chemeClr val="bg1"/>
                </a:solidFill>
              </a:rPr>
              <a:t>MI-24 Attack Helicopter in Liberia</a:t>
            </a:r>
            <a:endParaRPr lang="en-CA"/>
          </a:p>
        </p:txBody>
      </p:sp>
      <p:sp>
        <p:nvSpPr>
          <p:cNvPr id="25605" name="Rectangle 3"/>
          <p:cNvSpPr>
            <a:spLocks noChangeArrowheads="1"/>
          </p:cNvSpPr>
          <p:nvPr/>
        </p:nvSpPr>
        <p:spPr bwMode="auto">
          <a:xfrm rot="5400000">
            <a:off x="7777957" y="5431631"/>
            <a:ext cx="12779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500"/>
              <a:t>UN Photo # 200146/C. Herwig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xfrm>
            <a:off x="457200" y="277813"/>
            <a:ext cx="8229600" cy="636587"/>
          </a:xfrm>
        </p:spPr>
        <p:txBody>
          <a:bodyPr/>
          <a:lstStyle/>
          <a:p>
            <a:pPr eaLnBrk="1" hangingPunct="1">
              <a:defRPr/>
            </a:pPr>
            <a:r>
              <a:rPr lang="en-CA" dirty="0" smtClean="0"/>
              <a:t>MI-35 Front View</a:t>
            </a:r>
          </a:p>
        </p:txBody>
      </p:sp>
      <p:pic>
        <p:nvPicPr>
          <p:cNvPr id="26627" name="Picture 3" descr="Disarming FRPI militiamen in Itu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1066800"/>
            <a:ext cx="586105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ChangeArrowheads="1"/>
          </p:cNvSpPr>
          <p:nvPr/>
        </p:nvSpPr>
        <p:spPr bwMode="auto">
          <a:xfrm>
            <a:off x="838200" y="5895975"/>
            <a:ext cx="76200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1600">
                <a:latin typeface="Arial" pitchFamily="34" charset="0"/>
              </a:rPr>
              <a:t>MI-35 in MONUC, No.104 Helicopter Unit of the Indian Air Force, 21 January 2006</a:t>
            </a:r>
          </a:p>
          <a:p>
            <a:pPr algn="ctr" eaLnBrk="1" hangingPunct="1"/>
            <a:r>
              <a:rPr lang="en-US" sz="900">
                <a:latin typeface="Arial" pitchFamily="34" charset="0"/>
              </a:rPr>
              <a:t>URL: </a:t>
            </a:r>
            <a:r>
              <a:rPr lang="en-US" sz="900">
                <a:latin typeface="Arial" pitchFamily="34" charset="0"/>
                <a:hlinkClick r:id="rId4"/>
              </a:rPr>
              <a:t>http://www.bharat-rakshak.com/IAF/Images/Special/Features/Congo/Photo_2006123102447578.jpg.html</a:t>
            </a:r>
            <a:endParaRPr lang="en-US" sz="900">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Title 1"/>
          <p:cNvSpPr>
            <a:spLocks noGrp="1"/>
          </p:cNvSpPr>
          <p:nvPr>
            <p:ph type="title" idx="4294967295"/>
          </p:nvPr>
        </p:nvSpPr>
        <p:spPr>
          <a:xfrm>
            <a:off x="395288" y="188913"/>
            <a:ext cx="8229600" cy="954087"/>
          </a:xfrm>
        </p:spPr>
        <p:txBody>
          <a:bodyPr anchorCtr="0"/>
          <a:lstStyle/>
          <a:p>
            <a:pPr eaLnBrk="1" hangingPunct="1">
              <a:defRPr/>
            </a:pPr>
            <a:r>
              <a:rPr lang="en-CA" sz="2000" dirty="0" smtClean="0"/>
              <a:t>CNDP Rebel with Weapons during Attempted Attack on </a:t>
            </a:r>
            <a:r>
              <a:rPr lang="en-CA" sz="2000" dirty="0" err="1" smtClean="0"/>
              <a:t>Goma</a:t>
            </a:r>
            <a:endParaRPr lang="en-CA" sz="2000" dirty="0" smtClean="0"/>
          </a:p>
        </p:txBody>
      </p:sp>
      <p:pic>
        <p:nvPicPr>
          <p:cNvPr id="27651" name="Content Placeholder 3" descr="CNDP Running away after setting huts on fire.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19200" y="1143000"/>
            <a:ext cx="6781800" cy="5426075"/>
          </a:xfrm>
        </p:spPr>
      </p:pic>
      <p:sp>
        <p:nvSpPr>
          <p:cNvPr id="5" name="Oval 4"/>
          <p:cNvSpPr/>
          <p:nvPr/>
        </p:nvSpPr>
        <p:spPr>
          <a:xfrm>
            <a:off x="4114800" y="4038600"/>
            <a:ext cx="762000" cy="1295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439738" y="457200"/>
            <a:ext cx="8229600" cy="1139825"/>
          </a:xfrm>
        </p:spPr>
        <p:txBody>
          <a:bodyPr/>
          <a:lstStyle/>
          <a:p>
            <a:pPr eaLnBrk="1" hangingPunct="1">
              <a:defRPr/>
            </a:pPr>
            <a:r>
              <a:rPr lang="en-CA" sz="2400" dirty="0" smtClean="0"/>
              <a:t>Suspected Rebels and Vehicle (</a:t>
            </a:r>
            <a:r>
              <a:rPr lang="en-CA" sz="2400" dirty="0"/>
              <a:t>FLIR Freeze </a:t>
            </a:r>
            <a:r>
              <a:rPr lang="en-CA" sz="2400" dirty="0" smtClean="0"/>
              <a:t>Frame)</a:t>
            </a:r>
          </a:p>
        </p:txBody>
      </p:sp>
      <p:pic>
        <p:nvPicPr>
          <p:cNvPr id="28675"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389188"/>
            <a:ext cx="5410200"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533400" y="457200"/>
            <a:ext cx="8229600" cy="636588"/>
          </a:xfrm>
        </p:spPr>
        <p:txBody>
          <a:bodyPr/>
          <a:lstStyle/>
          <a:p>
            <a:pPr eaLnBrk="1" hangingPunct="1">
              <a:lnSpc>
                <a:spcPct val="140000"/>
              </a:lnSpc>
              <a:defRPr/>
            </a:pPr>
            <a:r>
              <a:rPr lang="en-CA" sz="3200" dirty="0" smtClean="0"/>
              <a:t>United Nations Stabilization Mission in Haiti </a:t>
            </a:r>
            <a:r>
              <a:rPr lang="en-CA" sz="2000" dirty="0" smtClean="0"/>
              <a:t>(MINUSTAH)</a:t>
            </a:r>
            <a:endParaRPr lang="en-CA" sz="2000" dirty="0"/>
          </a:p>
        </p:txBody>
      </p:sp>
      <p:pic>
        <p:nvPicPr>
          <p:cNvPr id="29699" name="Picture 3" descr="haiti_still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44638"/>
            <a:ext cx="6453188"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6" name="Text Box 4"/>
          <p:cNvSpPr txBox="1">
            <a:spLocks noChangeArrowheads="1"/>
          </p:cNvSpPr>
          <p:nvPr/>
        </p:nvSpPr>
        <p:spPr bwMode="auto">
          <a:xfrm>
            <a:off x="5867400" y="6604000"/>
            <a:ext cx="3135313"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CA" sz="1050" dirty="0"/>
              <a:t>Source: NASA, Landsat-5/TM (05/13/1998)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276600" y="6567488"/>
            <a:ext cx="266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n-US" b="1">
                <a:solidFill>
                  <a:srgbClr val="FF0000"/>
                </a:solidFill>
                <a:latin typeface="Arial" pitchFamily="34" charset="0"/>
              </a:rPr>
              <a:t>UN RESTRICTED</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4288"/>
            <a:ext cx="9145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Freeform 4"/>
          <p:cNvSpPr>
            <a:spLocks/>
          </p:cNvSpPr>
          <p:nvPr/>
        </p:nvSpPr>
        <p:spPr bwMode="auto">
          <a:xfrm>
            <a:off x="3544888" y="2900363"/>
            <a:ext cx="1776412" cy="1576387"/>
          </a:xfrm>
          <a:custGeom>
            <a:avLst/>
            <a:gdLst>
              <a:gd name="T0" fmla="*/ 2147483647 w 1044"/>
              <a:gd name="T1" fmla="*/ 2147483647 h 993"/>
              <a:gd name="T2" fmla="*/ 2147483647 w 1044"/>
              <a:gd name="T3" fmla="*/ 2147483647 h 993"/>
              <a:gd name="T4" fmla="*/ 2147483647 w 1044"/>
              <a:gd name="T5" fmla="*/ 2147483647 h 993"/>
              <a:gd name="T6" fmla="*/ 2147483647 w 1044"/>
              <a:gd name="T7" fmla="*/ 2147483647 h 993"/>
              <a:gd name="T8" fmla="*/ 2147483647 w 1044"/>
              <a:gd name="T9" fmla="*/ 2147483647 h 993"/>
              <a:gd name="T10" fmla="*/ 2147483647 w 1044"/>
              <a:gd name="T11" fmla="*/ 2147483647 h 993"/>
              <a:gd name="T12" fmla="*/ 2147483647 w 1044"/>
              <a:gd name="T13" fmla="*/ 0 h 993"/>
              <a:gd name="T14" fmla="*/ 2147483647 w 1044"/>
              <a:gd name="T15" fmla="*/ 2147483647 h 993"/>
              <a:gd name="T16" fmla="*/ 2147483647 w 1044"/>
              <a:gd name="T17" fmla="*/ 2147483647 h 993"/>
              <a:gd name="T18" fmla="*/ 0 w 1044"/>
              <a:gd name="T19" fmla="*/ 2147483647 h 993"/>
              <a:gd name="T20" fmla="*/ 2147483647 w 1044"/>
              <a:gd name="T21" fmla="*/ 2147483647 h 993"/>
              <a:gd name="T22" fmla="*/ 2147483647 w 1044"/>
              <a:gd name="T23" fmla="*/ 2147483647 h 993"/>
              <a:gd name="T24" fmla="*/ 2147483647 w 1044"/>
              <a:gd name="T25" fmla="*/ 2147483647 h 9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4" h="993">
                <a:moveTo>
                  <a:pt x="105" y="666"/>
                </a:moveTo>
                <a:lnTo>
                  <a:pt x="180" y="759"/>
                </a:lnTo>
                <a:lnTo>
                  <a:pt x="750" y="993"/>
                </a:lnTo>
                <a:lnTo>
                  <a:pt x="1044" y="289"/>
                </a:lnTo>
                <a:lnTo>
                  <a:pt x="849" y="198"/>
                </a:lnTo>
                <a:lnTo>
                  <a:pt x="759" y="222"/>
                </a:lnTo>
                <a:lnTo>
                  <a:pt x="618" y="0"/>
                </a:lnTo>
                <a:lnTo>
                  <a:pt x="381" y="162"/>
                </a:lnTo>
                <a:lnTo>
                  <a:pt x="117" y="48"/>
                </a:lnTo>
                <a:lnTo>
                  <a:pt x="0" y="246"/>
                </a:lnTo>
                <a:lnTo>
                  <a:pt x="84" y="369"/>
                </a:lnTo>
                <a:lnTo>
                  <a:pt x="78" y="486"/>
                </a:lnTo>
                <a:lnTo>
                  <a:pt x="105" y="666"/>
                </a:lnTo>
                <a:close/>
              </a:path>
            </a:pathLst>
          </a:custGeom>
          <a:solidFill>
            <a:schemeClr val="folHlink">
              <a:alpha val="14902"/>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Freeform 5"/>
          <p:cNvSpPr>
            <a:spLocks/>
          </p:cNvSpPr>
          <p:nvPr/>
        </p:nvSpPr>
        <p:spPr bwMode="auto">
          <a:xfrm>
            <a:off x="3244850" y="109538"/>
            <a:ext cx="3087688" cy="2362200"/>
          </a:xfrm>
          <a:custGeom>
            <a:avLst/>
            <a:gdLst>
              <a:gd name="T0" fmla="*/ 2147483647 w 1815"/>
              <a:gd name="T1" fmla="*/ 2147483647 h 1488"/>
              <a:gd name="T2" fmla="*/ 2147483647 w 1815"/>
              <a:gd name="T3" fmla="*/ 2147483647 h 1488"/>
              <a:gd name="T4" fmla="*/ 2147483647 w 1815"/>
              <a:gd name="T5" fmla="*/ 2147483647 h 1488"/>
              <a:gd name="T6" fmla="*/ 2147483647 w 1815"/>
              <a:gd name="T7" fmla="*/ 2147483647 h 1488"/>
              <a:gd name="T8" fmla="*/ 2147483647 w 1815"/>
              <a:gd name="T9" fmla="*/ 2147483647 h 1488"/>
              <a:gd name="T10" fmla="*/ 0 w 1815"/>
              <a:gd name="T11" fmla="*/ 2147483647 h 1488"/>
              <a:gd name="T12" fmla="*/ 2147483647 w 1815"/>
              <a:gd name="T13" fmla="*/ 2147483647 h 1488"/>
              <a:gd name="T14" fmla="*/ 2147483647 w 1815"/>
              <a:gd name="T15" fmla="*/ 2147483647 h 1488"/>
              <a:gd name="T16" fmla="*/ 2147483647 w 1815"/>
              <a:gd name="T17" fmla="*/ 2147483647 h 1488"/>
              <a:gd name="T18" fmla="*/ 2147483647 w 1815"/>
              <a:gd name="T19" fmla="*/ 2147483647 h 1488"/>
              <a:gd name="T20" fmla="*/ 2147483647 w 1815"/>
              <a:gd name="T21" fmla="*/ 2147483647 h 1488"/>
              <a:gd name="T22" fmla="*/ 2147483647 w 1815"/>
              <a:gd name="T23" fmla="*/ 2147483647 h 1488"/>
              <a:gd name="T24" fmla="*/ 2147483647 w 1815"/>
              <a:gd name="T25" fmla="*/ 2147483647 h 1488"/>
              <a:gd name="T26" fmla="*/ 2147483647 w 1815"/>
              <a:gd name="T27" fmla="*/ 2147483647 h 1488"/>
              <a:gd name="T28" fmla="*/ 2147483647 w 1815"/>
              <a:gd name="T29" fmla="*/ 2147483647 h 1488"/>
              <a:gd name="T30" fmla="*/ 2147483647 w 1815"/>
              <a:gd name="T31" fmla="*/ 2147483647 h 1488"/>
              <a:gd name="T32" fmla="*/ 2147483647 w 1815"/>
              <a:gd name="T33" fmla="*/ 2147483647 h 1488"/>
              <a:gd name="T34" fmla="*/ 2147483647 w 1815"/>
              <a:gd name="T35" fmla="*/ 2147483647 h 1488"/>
              <a:gd name="T36" fmla="*/ 2147483647 w 1815"/>
              <a:gd name="T37" fmla="*/ 2147483647 h 1488"/>
              <a:gd name="T38" fmla="*/ 2147483647 w 1815"/>
              <a:gd name="T39" fmla="*/ 0 h 1488"/>
              <a:gd name="T40" fmla="*/ 2147483647 w 1815"/>
              <a:gd name="T41" fmla="*/ 2147483647 h 1488"/>
              <a:gd name="T42" fmla="*/ 2147483647 w 1815"/>
              <a:gd name="T43" fmla="*/ 2147483647 h 1488"/>
              <a:gd name="T44" fmla="*/ 2147483647 w 1815"/>
              <a:gd name="T45" fmla="*/ 2147483647 h 1488"/>
              <a:gd name="T46" fmla="*/ 2147483647 w 1815"/>
              <a:gd name="T47" fmla="*/ 2147483647 h 1488"/>
              <a:gd name="T48" fmla="*/ 2147483647 w 1815"/>
              <a:gd name="T49" fmla="*/ 2147483647 h 1488"/>
              <a:gd name="T50" fmla="*/ 2147483647 w 1815"/>
              <a:gd name="T51" fmla="*/ 2147483647 h 1488"/>
              <a:gd name="T52" fmla="*/ 2147483647 w 1815"/>
              <a:gd name="T53" fmla="*/ 2147483647 h 1488"/>
              <a:gd name="T54" fmla="*/ 2147483647 w 1815"/>
              <a:gd name="T55" fmla="*/ 2147483647 h 14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15" h="1488">
                <a:moveTo>
                  <a:pt x="1032" y="1272"/>
                </a:moveTo>
                <a:lnTo>
                  <a:pt x="819" y="1155"/>
                </a:lnTo>
                <a:lnTo>
                  <a:pt x="618" y="1074"/>
                </a:lnTo>
                <a:lnTo>
                  <a:pt x="405" y="987"/>
                </a:lnTo>
                <a:lnTo>
                  <a:pt x="273" y="903"/>
                </a:lnTo>
                <a:lnTo>
                  <a:pt x="0" y="792"/>
                </a:lnTo>
                <a:lnTo>
                  <a:pt x="87" y="537"/>
                </a:lnTo>
                <a:lnTo>
                  <a:pt x="96" y="333"/>
                </a:lnTo>
                <a:lnTo>
                  <a:pt x="277" y="99"/>
                </a:lnTo>
                <a:lnTo>
                  <a:pt x="455" y="125"/>
                </a:lnTo>
                <a:lnTo>
                  <a:pt x="611" y="261"/>
                </a:lnTo>
                <a:lnTo>
                  <a:pt x="712" y="353"/>
                </a:lnTo>
                <a:lnTo>
                  <a:pt x="819" y="447"/>
                </a:lnTo>
                <a:lnTo>
                  <a:pt x="873" y="438"/>
                </a:lnTo>
                <a:lnTo>
                  <a:pt x="951" y="384"/>
                </a:lnTo>
                <a:lnTo>
                  <a:pt x="1068" y="318"/>
                </a:lnTo>
                <a:lnTo>
                  <a:pt x="1179" y="267"/>
                </a:lnTo>
                <a:lnTo>
                  <a:pt x="1263" y="255"/>
                </a:lnTo>
                <a:lnTo>
                  <a:pt x="1401" y="132"/>
                </a:lnTo>
                <a:lnTo>
                  <a:pt x="1575" y="0"/>
                </a:lnTo>
                <a:lnTo>
                  <a:pt x="1706" y="139"/>
                </a:lnTo>
                <a:lnTo>
                  <a:pt x="1815" y="264"/>
                </a:lnTo>
                <a:lnTo>
                  <a:pt x="1812" y="357"/>
                </a:lnTo>
                <a:lnTo>
                  <a:pt x="1692" y="702"/>
                </a:lnTo>
                <a:lnTo>
                  <a:pt x="1494" y="1227"/>
                </a:lnTo>
                <a:lnTo>
                  <a:pt x="1404" y="1488"/>
                </a:lnTo>
                <a:lnTo>
                  <a:pt x="1308" y="1377"/>
                </a:lnTo>
                <a:lnTo>
                  <a:pt x="1032" y="1272"/>
                </a:lnTo>
                <a:close/>
              </a:path>
            </a:pathLst>
          </a:custGeom>
          <a:solidFill>
            <a:srgbClr val="FF0000">
              <a:alpha val="1490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Freeform 6"/>
          <p:cNvSpPr>
            <a:spLocks/>
          </p:cNvSpPr>
          <p:nvPr/>
        </p:nvSpPr>
        <p:spPr bwMode="auto">
          <a:xfrm>
            <a:off x="1371600" y="3273425"/>
            <a:ext cx="3449638" cy="2455863"/>
          </a:xfrm>
          <a:custGeom>
            <a:avLst/>
            <a:gdLst>
              <a:gd name="T0" fmla="*/ 2147483647 w 2223"/>
              <a:gd name="T1" fmla="*/ 2147483647 h 1566"/>
              <a:gd name="T2" fmla="*/ 2147483647 w 2223"/>
              <a:gd name="T3" fmla="*/ 2147483647 h 1566"/>
              <a:gd name="T4" fmla="*/ 2147483647 w 2223"/>
              <a:gd name="T5" fmla="*/ 2147483647 h 1566"/>
              <a:gd name="T6" fmla="*/ 2147483647 w 2223"/>
              <a:gd name="T7" fmla="*/ 2147483647 h 1566"/>
              <a:gd name="T8" fmla="*/ 2147483647 w 2223"/>
              <a:gd name="T9" fmla="*/ 2147483647 h 1566"/>
              <a:gd name="T10" fmla="*/ 2147483647 w 2223"/>
              <a:gd name="T11" fmla="*/ 2147483647 h 1566"/>
              <a:gd name="T12" fmla="*/ 2147483647 w 2223"/>
              <a:gd name="T13" fmla="*/ 2147483647 h 1566"/>
              <a:gd name="T14" fmla="*/ 2147483647 w 2223"/>
              <a:gd name="T15" fmla="*/ 2147483647 h 1566"/>
              <a:gd name="T16" fmla="*/ 2147483647 w 2223"/>
              <a:gd name="T17" fmla="*/ 2147483647 h 1566"/>
              <a:gd name="T18" fmla="*/ 2147483647 w 2223"/>
              <a:gd name="T19" fmla="*/ 2147483647 h 1566"/>
              <a:gd name="T20" fmla="*/ 2147483647 w 2223"/>
              <a:gd name="T21" fmla="*/ 2147483647 h 1566"/>
              <a:gd name="T22" fmla="*/ 2147483647 w 2223"/>
              <a:gd name="T23" fmla="*/ 2147483647 h 1566"/>
              <a:gd name="T24" fmla="*/ 2147483647 w 2223"/>
              <a:gd name="T25" fmla="*/ 2147483647 h 1566"/>
              <a:gd name="T26" fmla="*/ 2147483647 w 2223"/>
              <a:gd name="T27" fmla="*/ 2147483647 h 1566"/>
              <a:gd name="T28" fmla="*/ 0 w 2223"/>
              <a:gd name="T29" fmla="*/ 2147483647 h 1566"/>
              <a:gd name="T30" fmla="*/ 2147483647 w 2223"/>
              <a:gd name="T31" fmla="*/ 0 h 1566"/>
              <a:gd name="T32" fmla="*/ 2147483647 w 2223"/>
              <a:gd name="T33" fmla="*/ 2147483647 h 1566"/>
              <a:gd name="T34" fmla="*/ 2147483647 w 2223"/>
              <a:gd name="T35" fmla="*/ 2147483647 h 1566"/>
              <a:gd name="T36" fmla="*/ 2147483647 w 2223"/>
              <a:gd name="T37" fmla="*/ 2147483647 h 15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23" h="1566">
                <a:moveTo>
                  <a:pt x="2223" y="819"/>
                </a:moveTo>
                <a:lnTo>
                  <a:pt x="1839" y="1566"/>
                </a:lnTo>
                <a:lnTo>
                  <a:pt x="1236" y="1401"/>
                </a:lnTo>
                <a:lnTo>
                  <a:pt x="876" y="1296"/>
                </a:lnTo>
                <a:lnTo>
                  <a:pt x="543" y="1200"/>
                </a:lnTo>
                <a:lnTo>
                  <a:pt x="324" y="1158"/>
                </a:lnTo>
                <a:lnTo>
                  <a:pt x="255" y="1116"/>
                </a:lnTo>
                <a:lnTo>
                  <a:pt x="267" y="1020"/>
                </a:lnTo>
                <a:lnTo>
                  <a:pt x="240" y="993"/>
                </a:lnTo>
                <a:lnTo>
                  <a:pt x="159" y="936"/>
                </a:lnTo>
                <a:lnTo>
                  <a:pt x="132" y="870"/>
                </a:lnTo>
                <a:lnTo>
                  <a:pt x="141" y="795"/>
                </a:lnTo>
                <a:lnTo>
                  <a:pt x="48" y="645"/>
                </a:lnTo>
                <a:lnTo>
                  <a:pt x="45" y="447"/>
                </a:lnTo>
                <a:lnTo>
                  <a:pt x="0" y="315"/>
                </a:lnTo>
                <a:lnTo>
                  <a:pt x="135" y="0"/>
                </a:lnTo>
                <a:lnTo>
                  <a:pt x="996" y="351"/>
                </a:lnTo>
                <a:lnTo>
                  <a:pt x="1443" y="516"/>
                </a:lnTo>
                <a:lnTo>
                  <a:pt x="2223" y="819"/>
                </a:lnTo>
                <a:close/>
              </a:path>
            </a:pathLst>
          </a:custGeom>
          <a:solidFill>
            <a:srgbClr val="FF9933">
              <a:alpha val="1490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Freeform 7"/>
          <p:cNvSpPr>
            <a:spLocks/>
          </p:cNvSpPr>
          <p:nvPr/>
        </p:nvSpPr>
        <p:spPr bwMode="auto">
          <a:xfrm>
            <a:off x="1131888" y="5062538"/>
            <a:ext cx="3054350" cy="1547812"/>
          </a:xfrm>
          <a:custGeom>
            <a:avLst/>
            <a:gdLst>
              <a:gd name="T0" fmla="*/ 0 w 1968"/>
              <a:gd name="T1" fmla="*/ 2147483647 h 987"/>
              <a:gd name="T2" fmla="*/ 2147483647 w 1968"/>
              <a:gd name="T3" fmla="*/ 0 h 987"/>
              <a:gd name="T4" fmla="*/ 2147483647 w 1968"/>
              <a:gd name="T5" fmla="*/ 2147483647 h 987"/>
              <a:gd name="T6" fmla="*/ 2147483647 w 1968"/>
              <a:gd name="T7" fmla="*/ 2147483647 h 987"/>
              <a:gd name="T8" fmla="*/ 2147483647 w 1968"/>
              <a:gd name="T9" fmla="*/ 2147483647 h 987"/>
              <a:gd name="T10" fmla="*/ 2147483647 w 1968"/>
              <a:gd name="T11" fmla="*/ 2147483647 h 987"/>
              <a:gd name="T12" fmla="*/ 2147483647 w 1968"/>
              <a:gd name="T13" fmla="*/ 2147483647 h 987"/>
              <a:gd name="T14" fmla="*/ 2147483647 w 1968"/>
              <a:gd name="T15" fmla="*/ 2147483647 h 987"/>
              <a:gd name="T16" fmla="*/ 2147483647 w 1968"/>
              <a:gd name="T17" fmla="*/ 2147483647 h 987"/>
              <a:gd name="T18" fmla="*/ 2147483647 w 1968"/>
              <a:gd name="T19" fmla="*/ 2147483647 h 987"/>
              <a:gd name="T20" fmla="*/ 2147483647 w 1968"/>
              <a:gd name="T21" fmla="*/ 2147483647 h 987"/>
              <a:gd name="T22" fmla="*/ 2147483647 w 1968"/>
              <a:gd name="T23" fmla="*/ 2147483647 h 987"/>
              <a:gd name="T24" fmla="*/ 2147483647 w 1968"/>
              <a:gd name="T25" fmla="*/ 2147483647 h 987"/>
              <a:gd name="T26" fmla="*/ 2147483647 w 1968"/>
              <a:gd name="T27" fmla="*/ 2147483647 h 987"/>
              <a:gd name="T28" fmla="*/ 2147483647 w 1968"/>
              <a:gd name="T29" fmla="*/ 2147483647 h 987"/>
              <a:gd name="T30" fmla="*/ 0 w 1968"/>
              <a:gd name="T31" fmla="*/ 2147483647 h 9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8" h="987">
                <a:moveTo>
                  <a:pt x="0" y="330"/>
                </a:moveTo>
                <a:lnTo>
                  <a:pt x="153" y="0"/>
                </a:lnTo>
                <a:lnTo>
                  <a:pt x="1104" y="243"/>
                </a:lnTo>
                <a:lnTo>
                  <a:pt x="1968" y="483"/>
                </a:lnTo>
                <a:lnTo>
                  <a:pt x="1872" y="627"/>
                </a:lnTo>
                <a:lnTo>
                  <a:pt x="1728" y="867"/>
                </a:lnTo>
                <a:lnTo>
                  <a:pt x="1662" y="987"/>
                </a:lnTo>
                <a:lnTo>
                  <a:pt x="1560" y="942"/>
                </a:lnTo>
                <a:lnTo>
                  <a:pt x="1419" y="915"/>
                </a:lnTo>
                <a:lnTo>
                  <a:pt x="1239" y="876"/>
                </a:lnTo>
                <a:lnTo>
                  <a:pt x="1176" y="840"/>
                </a:lnTo>
                <a:lnTo>
                  <a:pt x="1023" y="744"/>
                </a:lnTo>
                <a:lnTo>
                  <a:pt x="819" y="636"/>
                </a:lnTo>
                <a:lnTo>
                  <a:pt x="660" y="588"/>
                </a:lnTo>
                <a:lnTo>
                  <a:pt x="381" y="477"/>
                </a:lnTo>
                <a:lnTo>
                  <a:pt x="0" y="330"/>
                </a:lnTo>
                <a:close/>
              </a:path>
            </a:pathLst>
          </a:custGeom>
          <a:solidFill>
            <a:srgbClr val="009900">
              <a:alpha val="1490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496" name="Text Box 8"/>
          <p:cNvSpPr txBox="1">
            <a:spLocks noChangeArrowheads="1"/>
          </p:cNvSpPr>
          <p:nvPr/>
        </p:nvSpPr>
        <p:spPr bwMode="auto">
          <a:xfrm>
            <a:off x="1876425" y="5538788"/>
            <a:ext cx="1276350" cy="366712"/>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FFFF00"/>
                </a:solidFill>
                <a:effectLst>
                  <a:outerShdw blurRad="38100" dist="38100" dir="2700000" algn="tl">
                    <a:srgbClr val="000000"/>
                  </a:outerShdw>
                </a:effectLst>
                <a:latin typeface="Arial" charset="0"/>
              </a:rPr>
              <a:t>BELECOU</a:t>
            </a:r>
          </a:p>
        </p:txBody>
      </p:sp>
      <p:sp>
        <p:nvSpPr>
          <p:cNvPr id="447497" name="Text Box 9"/>
          <p:cNvSpPr txBox="1">
            <a:spLocks noChangeArrowheads="1"/>
          </p:cNvSpPr>
          <p:nvPr/>
        </p:nvSpPr>
        <p:spPr bwMode="auto">
          <a:xfrm>
            <a:off x="3856038" y="1400175"/>
            <a:ext cx="1416050" cy="366713"/>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FFFF00"/>
                </a:solidFill>
                <a:effectLst>
                  <a:outerShdw blurRad="38100" dist="38100" dir="2700000" algn="tl">
                    <a:srgbClr val="000000"/>
                  </a:outerShdw>
                </a:effectLst>
                <a:latin typeface="Arial" charset="0"/>
              </a:rPr>
              <a:t>BOIS NEUF</a:t>
            </a:r>
          </a:p>
        </p:txBody>
      </p:sp>
      <p:sp>
        <p:nvSpPr>
          <p:cNvPr id="30730" name="Freeform 10"/>
          <p:cNvSpPr>
            <a:spLocks/>
          </p:cNvSpPr>
          <p:nvPr/>
        </p:nvSpPr>
        <p:spPr bwMode="auto">
          <a:xfrm>
            <a:off x="385763" y="2066925"/>
            <a:ext cx="1571625" cy="1700213"/>
          </a:xfrm>
          <a:custGeom>
            <a:avLst/>
            <a:gdLst>
              <a:gd name="T0" fmla="*/ 2147483647 w 924"/>
              <a:gd name="T1" fmla="*/ 2147483647 h 1071"/>
              <a:gd name="T2" fmla="*/ 2147483647 w 924"/>
              <a:gd name="T3" fmla="*/ 2147483647 h 1071"/>
              <a:gd name="T4" fmla="*/ 2147483647 w 924"/>
              <a:gd name="T5" fmla="*/ 2147483647 h 1071"/>
              <a:gd name="T6" fmla="*/ 2147483647 w 924"/>
              <a:gd name="T7" fmla="*/ 2147483647 h 1071"/>
              <a:gd name="T8" fmla="*/ 2147483647 w 924"/>
              <a:gd name="T9" fmla="*/ 2147483647 h 1071"/>
              <a:gd name="T10" fmla="*/ 2147483647 w 924"/>
              <a:gd name="T11" fmla="*/ 0 h 1071"/>
              <a:gd name="T12" fmla="*/ 2147483647 w 924"/>
              <a:gd name="T13" fmla="*/ 2147483647 h 1071"/>
              <a:gd name="T14" fmla="*/ 2147483647 w 924"/>
              <a:gd name="T15" fmla="*/ 2147483647 h 1071"/>
              <a:gd name="T16" fmla="*/ 2147483647 w 924"/>
              <a:gd name="T17" fmla="*/ 2147483647 h 1071"/>
              <a:gd name="T18" fmla="*/ 2147483647 w 924"/>
              <a:gd name="T19" fmla="*/ 2147483647 h 1071"/>
              <a:gd name="T20" fmla="*/ 2147483647 w 924"/>
              <a:gd name="T21" fmla="*/ 2147483647 h 1071"/>
              <a:gd name="T22" fmla="*/ 0 w 924"/>
              <a:gd name="T23" fmla="*/ 2147483647 h 1071"/>
              <a:gd name="T24" fmla="*/ 2147483647 w 924"/>
              <a:gd name="T25" fmla="*/ 2147483647 h 1071"/>
              <a:gd name="T26" fmla="*/ 2147483647 w 924"/>
              <a:gd name="T27" fmla="*/ 2147483647 h 1071"/>
              <a:gd name="T28" fmla="*/ 2147483647 w 924"/>
              <a:gd name="T29" fmla="*/ 2147483647 h 1071"/>
              <a:gd name="T30" fmla="*/ 2147483647 w 924"/>
              <a:gd name="T31" fmla="*/ 2147483647 h 1071"/>
              <a:gd name="T32" fmla="*/ 2147483647 w 924"/>
              <a:gd name="T33" fmla="*/ 2147483647 h 1071"/>
              <a:gd name="T34" fmla="*/ 2147483647 w 924"/>
              <a:gd name="T35" fmla="*/ 2147483647 h 1071"/>
              <a:gd name="T36" fmla="*/ 2147483647 w 924"/>
              <a:gd name="T37" fmla="*/ 2147483647 h 1071"/>
              <a:gd name="T38" fmla="*/ 2147483647 w 924"/>
              <a:gd name="T39" fmla="*/ 2147483647 h 1071"/>
              <a:gd name="T40" fmla="*/ 2147483647 w 924"/>
              <a:gd name="T41" fmla="*/ 2147483647 h 1071"/>
              <a:gd name="T42" fmla="*/ 2147483647 w 924"/>
              <a:gd name="T43" fmla="*/ 2147483647 h 1071"/>
              <a:gd name="T44" fmla="*/ 2147483647 w 924"/>
              <a:gd name="T45" fmla="*/ 2147483647 h 10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24" h="1071">
                <a:moveTo>
                  <a:pt x="576" y="1059"/>
                </a:moveTo>
                <a:lnTo>
                  <a:pt x="693" y="738"/>
                </a:lnTo>
                <a:lnTo>
                  <a:pt x="924" y="198"/>
                </a:lnTo>
                <a:lnTo>
                  <a:pt x="768" y="99"/>
                </a:lnTo>
                <a:lnTo>
                  <a:pt x="624" y="3"/>
                </a:lnTo>
                <a:lnTo>
                  <a:pt x="444" y="0"/>
                </a:lnTo>
                <a:lnTo>
                  <a:pt x="414" y="99"/>
                </a:lnTo>
                <a:lnTo>
                  <a:pt x="336" y="195"/>
                </a:lnTo>
                <a:lnTo>
                  <a:pt x="258" y="255"/>
                </a:lnTo>
                <a:lnTo>
                  <a:pt x="192" y="339"/>
                </a:lnTo>
                <a:lnTo>
                  <a:pt x="51" y="411"/>
                </a:lnTo>
                <a:lnTo>
                  <a:pt x="0" y="483"/>
                </a:lnTo>
                <a:lnTo>
                  <a:pt x="36" y="543"/>
                </a:lnTo>
                <a:lnTo>
                  <a:pt x="144" y="579"/>
                </a:lnTo>
                <a:lnTo>
                  <a:pt x="288" y="627"/>
                </a:lnTo>
                <a:lnTo>
                  <a:pt x="336" y="723"/>
                </a:lnTo>
                <a:lnTo>
                  <a:pt x="390" y="813"/>
                </a:lnTo>
                <a:lnTo>
                  <a:pt x="441" y="855"/>
                </a:lnTo>
                <a:lnTo>
                  <a:pt x="480" y="915"/>
                </a:lnTo>
                <a:lnTo>
                  <a:pt x="486" y="969"/>
                </a:lnTo>
                <a:lnTo>
                  <a:pt x="528" y="1017"/>
                </a:lnTo>
                <a:lnTo>
                  <a:pt x="549" y="1071"/>
                </a:lnTo>
                <a:lnTo>
                  <a:pt x="576" y="1059"/>
                </a:lnTo>
                <a:close/>
              </a:path>
            </a:pathLst>
          </a:custGeom>
          <a:solidFill>
            <a:srgbClr val="6666FF">
              <a:alpha val="1490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499" name="Text Box 11"/>
          <p:cNvSpPr txBox="1">
            <a:spLocks noChangeArrowheads="1"/>
          </p:cNvSpPr>
          <p:nvPr/>
        </p:nvSpPr>
        <p:spPr bwMode="auto">
          <a:xfrm>
            <a:off x="822325" y="2528888"/>
            <a:ext cx="833438" cy="366712"/>
          </a:xfrm>
          <a:prstGeom prst="rect">
            <a:avLst/>
          </a:prstGeom>
          <a:noFill/>
          <a:ln>
            <a:noFill/>
          </a:ln>
          <a:effectLst/>
          <a:extLst>
            <a:ext uri="{909E8E84-426E-40DD-AFC4-6F175D3DCCD1}">
              <a14:hiddenFill xmlns:a14="http://schemas.microsoft.com/office/drawing/2010/main">
                <a:solidFill>
                  <a:srgbClr val="3333CC">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FFFF00"/>
                </a:solidFill>
                <a:effectLst>
                  <a:outerShdw blurRad="38100" dist="38100" dir="2700000" algn="tl">
                    <a:srgbClr val="000000"/>
                  </a:outerShdw>
                </a:effectLst>
                <a:latin typeface="Arial" charset="0"/>
              </a:rPr>
              <a:t>WAFF</a:t>
            </a:r>
          </a:p>
        </p:txBody>
      </p:sp>
      <p:sp>
        <p:nvSpPr>
          <p:cNvPr id="30732" name="Freeform 12"/>
          <p:cNvSpPr>
            <a:spLocks/>
          </p:cNvSpPr>
          <p:nvPr/>
        </p:nvSpPr>
        <p:spPr bwMode="auto">
          <a:xfrm>
            <a:off x="5686425" y="331788"/>
            <a:ext cx="2151063" cy="3549650"/>
          </a:xfrm>
          <a:custGeom>
            <a:avLst/>
            <a:gdLst>
              <a:gd name="T0" fmla="*/ 2147483647 w 1264"/>
              <a:gd name="T1" fmla="*/ 0 h 2236"/>
              <a:gd name="T2" fmla="*/ 0 w 1264"/>
              <a:gd name="T3" fmla="*/ 2147483647 h 2236"/>
              <a:gd name="T4" fmla="*/ 2147483647 w 1264"/>
              <a:gd name="T5" fmla="*/ 2147483647 h 2236"/>
              <a:gd name="T6" fmla="*/ 2147483647 w 1264"/>
              <a:gd name="T7" fmla="*/ 2147483647 h 2236"/>
              <a:gd name="T8" fmla="*/ 2147483647 w 1264"/>
              <a:gd name="T9" fmla="*/ 2147483647 h 2236"/>
              <a:gd name="T10" fmla="*/ 2147483647 w 1264"/>
              <a:gd name="T11" fmla="*/ 2147483647 h 2236"/>
              <a:gd name="T12" fmla="*/ 2147483647 w 1264"/>
              <a:gd name="T13" fmla="*/ 2147483647 h 2236"/>
              <a:gd name="T14" fmla="*/ 2147483647 w 1264"/>
              <a:gd name="T15" fmla="*/ 2147483647 h 2236"/>
              <a:gd name="T16" fmla="*/ 2147483647 w 1264"/>
              <a:gd name="T17" fmla="*/ 2147483647 h 2236"/>
              <a:gd name="T18" fmla="*/ 2147483647 w 1264"/>
              <a:gd name="T19" fmla="*/ 2147483647 h 2236"/>
              <a:gd name="T20" fmla="*/ 2147483647 w 1264"/>
              <a:gd name="T21" fmla="*/ 0 h 22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4" h="2236">
                <a:moveTo>
                  <a:pt x="472" y="0"/>
                </a:moveTo>
                <a:lnTo>
                  <a:pt x="0" y="1372"/>
                </a:lnTo>
                <a:lnTo>
                  <a:pt x="344" y="1508"/>
                </a:lnTo>
                <a:lnTo>
                  <a:pt x="576" y="1760"/>
                </a:lnTo>
                <a:lnTo>
                  <a:pt x="968" y="2236"/>
                </a:lnTo>
                <a:lnTo>
                  <a:pt x="1256" y="1884"/>
                </a:lnTo>
                <a:lnTo>
                  <a:pt x="1172" y="1356"/>
                </a:lnTo>
                <a:lnTo>
                  <a:pt x="1264" y="908"/>
                </a:lnTo>
                <a:lnTo>
                  <a:pt x="1164" y="760"/>
                </a:lnTo>
                <a:lnTo>
                  <a:pt x="808" y="312"/>
                </a:lnTo>
                <a:lnTo>
                  <a:pt x="472" y="0"/>
                </a:lnTo>
                <a:close/>
              </a:path>
            </a:pathLst>
          </a:custGeom>
          <a:solidFill>
            <a:srgbClr val="99CC00">
              <a:alpha val="1490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01" name="Text Box 13"/>
          <p:cNvSpPr txBox="1">
            <a:spLocks noChangeArrowheads="1"/>
          </p:cNvSpPr>
          <p:nvPr/>
        </p:nvSpPr>
        <p:spPr bwMode="auto">
          <a:xfrm>
            <a:off x="5959475" y="1919288"/>
            <a:ext cx="1657350" cy="366712"/>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FFFF00"/>
                </a:solidFill>
                <a:effectLst>
                  <a:outerShdw blurRad="38100" dist="38100" dir="2700000" algn="tl">
                    <a:srgbClr val="000000"/>
                  </a:outerShdw>
                </a:effectLst>
                <a:latin typeface="Arial" charset="0"/>
              </a:rPr>
              <a:t>DROUILLARD</a:t>
            </a:r>
          </a:p>
        </p:txBody>
      </p:sp>
      <p:sp>
        <p:nvSpPr>
          <p:cNvPr id="30734" name="Freeform 14"/>
          <p:cNvSpPr>
            <a:spLocks/>
          </p:cNvSpPr>
          <p:nvPr/>
        </p:nvSpPr>
        <p:spPr bwMode="auto">
          <a:xfrm>
            <a:off x="3933825" y="3335338"/>
            <a:ext cx="4148138" cy="3513137"/>
          </a:xfrm>
          <a:custGeom>
            <a:avLst/>
            <a:gdLst>
              <a:gd name="T0" fmla="*/ 0 w 2439"/>
              <a:gd name="T1" fmla="*/ 2147483647 h 2213"/>
              <a:gd name="T2" fmla="*/ 2147483647 w 2439"/>
              <a:gd name="T3" fmla="*/ 2147483647 h 2213"/>
              <a:gd name="T4" fmla="*/ 2147483647 w 2439"/>
              <a:gd name="T5" fmla="*/ 2147483647 h 2213"/>
              <a:gd name="T6" fmla="*/ 2147483647 w 2439"/>
              <a:gd name="T7" fmla="*/ 2147483647 h 2213"/>
              <a:gd name="T8" fmla="*/ 2147483647 w 2439"/>
              <a:gd name="T9" fmla="*/ 2147483647 h 2213"/>
              <a:gd name="T10" fmla="*/ 2147483647 w 2439"/>
              <a:gd name="T11" fmla="*/ 2147483647 h 2213"/>
              <a:gd name="T12" fmla="*/ 2147483647 w 2439"/>
              <a:gd name="T13" fmla="*/ 2147483647 h 2213"/>
              <a:gd name="T14" fmla="*/ 2147483647 w 2439"/>
              <a:gd name="T15" fmla="*/ 2147483647 h 2213"/>
              <a:gd name="T16" fmla="*/ 2147483647 w 2439"/>
              <a:gd name="T17" fmla="*/ 2147483647 h 2213"/>
              <a:gd name="T18" fmla="*/ 2147483647 w 2439"/>
              <a:gd name="T19" fmla="*/ 2147483647 h 2213"/>
              <a:gd name="T20" fmla="*/ 2147483647 w 2439"/>
              <a:gd name="T21" fmla="*/ 2147483647 h 2213"/>
              <a:gd name="T22" fmla="*/ 2147483647 w 2439"/>
              <a:gd name="T23" fmla="*/ 2147483647 h 2213"/>
              <a:gd name="T24" fmla="*/ 2147483647 w 2439"/>
              <a:gd name="T25" fmla="*/ 2147483647 h 2213"/>
              <a:gd name="T26" fmla="*/ 2147483647 w 2439"/>
              <a:gd name="T27" fmla="*/ 2147483647 h 2213"/>
              <a:gd name="T28" fmla="*/ 2147483647 w 2439"/>
              <a:gd name="T29" fmla="*/ 2147483647 h 2213"/>
              <a:gd name="T30" fmla="*/ 2147483647 w 2439"/>
              <a:gd name="T31" fmla="*/ 2147483647 h 2213"/>
              <a:gd name="T32" fmla="*/ 2147483647 w 2439"/>
              <a:gd name="T33" fmla="*/ 2147483647 h 2213"/>
              <a:gd name="T34" fmla="*/ 2147483647 w 2439"/>
              <a:gd name="T35" fmla="*/ 2147483647 h 2213"/>
              <a:gd name="T36" fmla="*/ 2147483647 w 2439"/>
              <a:gd name="T37" fmla="*/ 0 h 2213"/>
              <a:gd name="T38" fmla="*/ 2147483647 w 2439"/>
              <a:gd name="T39" fmla="*/ 2147483647 h 2213"/>
              <a:gd name="T40" fmla="*/ 2147483647 w 2439"/>
              <a:gd name="T41" fmla="*/ 2147483647 h 2213"/>
              <a:gd name="T42" fmla="*/ 2147483647 w 2439"/>
              <a:gd name="T43" fmla="*/ 2147483647 h 2213"/>
              <a:gd name="T44" fmla="*/ 0 w 2439"/>
              <a:gd name="T45" fmla="*/ 2147483647 h 22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9" h="2213">
                <a:moveTo>
                  <a:pt x="0" y="1895"/>
                </a:moveTo>
                <a:lnTo>
                  <a:pt x="327" y="1796"/>
                </a:lnTo>
                <a:lnTo>
                  <a:pt x="624" y="1865"/>
                </a:lnTo>
                <a:lnTo>
                  <a:pt x="717" y="1841"/>
                </a:lnTo>
                <a:lnTo>
                  <a:pt x="858" y="1838"/>
                </a:lnTo>
                <a:lnTo>
                  <a:pt x="972" y="1907"/>
                </a:lnTo>
                <a:lnTo>
                  <a:pt x="1005" y="1988"/>
                </a:lnTo>
                <a:lnTo>
                  <a:pt x="1116" y="2042"/>
                </a:lnTo>
                <a:lnTo>
                  <a:pt x="1323" y="2126"/>
                </a:lnTo>
                <a:lnTo>
                  <a:pt x="1701" y="2198"/>
                </a:lnTo>
                <a:lnTo>
                  <a:pt x="2130" y="2201"/>
                </a:lnTo>
                <a:lnTo>
                  <a:pt x="2439" y="2213"/>
                </a:lnTo>
                <a:lnTo>
                  <a:pt x="2250" y="1856"/>
                </a:lnTo>
                <a:lnTo>
                  <a:pt x="2019" y="1640"/>
                </a:lnTo>
                <a:lnTo>
                  <a:pt x="1703" y="1252"/>
                </a:lnTo>
                <a:lnTo>
                  <a:pt x="1719" y="1044"/>
                </a:lnTo>
                <a:lnTo>
                  <a:pt x="1379" y="684"/>
                </a:lnTo>
                <a:lnTo>
                  <a:pt x="1123" y="424"/>
                </a:lnTo>
                <a:lnTo>
                  <a:pt x="871" y="0"/>
                </a:lnTo>
                <a:lnTo>
                  <a:pt x="588" y="656"/>
                </a:lnTo>
                <a:lnTo>
                  <a:pt x="459" y="968"/>
                </a:lnTo>
                <a:lnTo>
                  <a:pt x="216" y="1469"/>
                </a:lnTo>
                <a:lnTo>
                  <a:pt x="0" y="1895"/>
                </a:lnTo>
                <a:close/>
              </a:path>
            </a:pathLst>
          </a:custGeom>
          <a:solidFill>
            <a:srgbClr val="0066FF">
              <a:alpha val="1490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03" name="Text Box 15"/>
          <p:cNvSpPr txBox="1">
            <a:spLocks noChangeArrowheads="1"/>
          </p:cNvSpPr>
          <p:nvPr/>
        </p:nvSpPr>
        <p:spPr bwMode="auto">
          <a:xfrm>
            <a:off x="5060950" y="5514975"/>
            <a:ext cx="1149350" cy="366713"/>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FFFF00"/>
                </a:solidFill>
                <a:effectLst>
                  <a:outerShdw blurRad="38100" dist="38100" dir="2700000" algn="tl">
                    <a:srgbClr val="000000"/>
                  </a:outerShdw>
                </a:effectLst>
                <a:latin typeface="Arial" charset="0"/>
              </a:rPr>
              <a:t>BOSTON</a:t>
            </a:r>
          </a:p>
        </p:txBody>
      </p:sp>
      <p:sp>
        <p:nvSpPr>
          <p:cNvPr id="447504" name="Text Box 16"/>
          <p:cNvSpPr txBox="1">
            <a:spLocks noChangeArrowheads="1"/>
          </p:cNvSpPr>
          <p:nvPr/>
        </p:nvSpPr>
        <p:spPr bwMode="auto">
          <a:xfrm>
            <a:off x="3911600" y="3443288"/>
            <a:ext cx="846138" cy="274637"/>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1200">
                <a:solidFill>
                  <a:srgbClr val="FFFF00"/>
                </a:solidFill>
                <a:effectLst>
                  <a:outerShdw blurRad="38100" dist="38100" dir="2700000" algn="tl">
                    <a:srgbClr val="000000"/>
                  </a:outerShdw>
                </a:effectLst>
                <a:latin typeface="Arial" charset="0"/>
              </a:rPr>
              <a:t>SOLEIL 4</a:t>
            </a:r>
          </a:p>
        </p:txBody>
      </p:sp>
      <p:sp>
        <p:nvSpPr>
          <p:cNvPr id="30737" name="Oval 17"/>
          <p:cNvSpPr>
            <a:spLocks noChangeArrowheads="1"/>
          </p:cNvSpPr>
          <p:nvPr/>
        </p:nvSpPr>
        <p:spPr bwMode="auto">
          <a:xfrm rot="-9263383">
            <a:off x="3840163" y="4340225"/>
            <a:ext cx="504825" cy="838200"/>
          </a:xfrm>
          <a:prstGeom prst="ellipse">
            <a:avLst/>
          </a:prstGeom>
          <a:solidFill>
            <a:srgbClr val="FF0000">
              <a:alpha val="14902"/>
            </a:srgbClr>
          </a:solidFill>
          <a:ln w="9525" algn="ctr">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738" name="Oval 18"/>
          <p:cNvSpPr>
            <a:spLocks noChangeArrowheads="1"/>
          </p:cNvSpPr>
          <p:nvPr/>
        </p:nvSpPr>
        <p:spPr bwMode="auto">
          <a:xfrm rot="1472476">
            <a:off x="2774950" y="3367088"/>
            <a:ext cx="407988" cy="1219200"/>
          </a:xfrm>
          <a:prstGeom prst="ellipse">
            <a:avLst/>
          </a:prstGeom>
          <a:solidFill>
            <a:srgbClr val="FFFF00">
              <a:alpha val="14902"/>
            </a:srgbClr>
          </a:solidFill>
          <a:ln w="9525" algn="ctr">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447507" name="Text Box 19"/>
          <p:cNvSpPr txBox="1">
            <a:spLocks noChangeArrowheads="1"/>
          </p:cNvSpPr>
          <p:nvPr/>
        </p:nvSpPr>
        <p:spPr bwMode="auto">
          <a:xfrm rot="-68753430">
            <a:off x="2551113" y="3895725"/>
            <a:ext cx="6953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1000" b="1">
                <a:solidFill>
                  <a:srgbClr val="FFFFFF"/>
                </a:solidFill>
                <a:effectLst>
                  <a:outerShdw blurRad="38100" dist="38100" dir="2700000" algn="tl">
                    <a:srgbClr val="000000"/>
                  </a:outerShdw>
                </a:effectLst>
                <a:latin typeface="Arial" charset="0"/>
              </a:rPr>
              <a:t>Soleil 19</a:t>
            </a:r>
          </a:p>
        </p:txBody>
      </p:sp>
      <p:sp>
        <p:nvSpPr>
          <p:cNvPr id="30740" name="Oval 20"/>
          <p:cNvSpPr>
            <a:spLocks noChangeArrowheads="1"/>
          </p:cNvSpPr>
          <p:nvPr/>
        </p:nvSpPr>
        <p:spPr bwMode="auto">
          <a:xfrm rot="1866774">
            <a:off x="3182938" y="4052888"/>
            <a:ext cx="490537" cy="804862"/>
          </a:xfrm>
          <a:prstGeom prst="ellipse">
            <a:avLst/>
          </a:prstGeom>
          <a:solidFill>
            <a:srgbClr val="FF6600">
              <a:alpha val="14902"/>
            </a:srgbClr>
          </a:solidFill>
          <a:ln w="9525" algn="ctr">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CA" sz="900" b="1">
              <a:latin typeface="Arial" pitchFamily="34" charset="0"/>
            </a:endParaRPr>
          </a:p>
        </p:txBody>
      </p:sp>
      <p:sp>
        <p:nvSpPr>
          <p:cNvPr id="447509" name="Text Box 21"/>
          <p:cNvSpPr txBox="1">
            <a:spLocks noChangeArrowheads="1"/>
          </p:cNvSpPr>
          <p:nvPr/>
        </p:nvSpPr>
        <p:spPr bwMode="auto">
          <a:xfrm rot="-3502662">
            <a:off x="3807619" y="4629944"/>
            <a:ext cx="600075" cy="214313"/>
          </a:xfrm>
          <a:prstGeom prst="rect">
            <a:avLst/>
          </a:prstGeom>
          <a:noFill/>
          <a:ln>
            <a:noFill/>
          </a:ln>
          <a:effectLst/>
          <a:extLst>
            <a:ext uri="{909E8E84-426E-40DD-AFC4-6F175D3DCCD1}">
              <a14:hiddenFill xmlns:a14="http://schemas.microsoft.com/office/drawing/2010/main">
                <a:solidFill>
                  <a:schemeClr val="accent1">
                    <a:alpha val="3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800" b="1">
                <a:solidFill>
                  <a:srgbClr val="FFFFFF"/>
                </a:solidFill>
                <a:effectLst>
                  <a:outerShdw blurRad="38100" dist="38100" dir="2700000" algn="tl">
                    <a:srgbClr val="000000"/>
                  </a:outerShdw>
                </a:effectLst>
                <a:latin typeface="Arial" charset="0"/>
              </a:rPr>
              <a:t>Soleil 13</a:t>
            </a:r>
          </a:p>
        </p:txBody>
      </p:sp>
      <p:sp>
        <p:nvSpPr>
          <p:cNvPr id="30742" name="Oval 22"/>
          <p:cNvSpPr>
            <a:spLocks noChangeArrowheads="1"/>
          </p:cNvSpPr>
          <p:nvPr/>
        </p:nvSpPr>
        <p:spPr bwMode="auto">
          <a:xfrm rot="1270117">
            <a:off x="4308475" y="4506913"/>
            <a:ext cx="671513" cy="990600"/>
          </a:xfrm>
          <a:prstGeom prst="ellipse">
            <a:avLst/>
          </a:prstGeom>
          <a:solidFill>
            <a:schemeClr val="folHlink">
              <a:alpha val="14902"/>
            </a:schemeClr>
          </a:solidFill>
          <a:ln w="9525" algn="ctr">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447511" name="Text Box 23"/>
          <p:cNvSpPr txBox="1">
            <a:spLocks noChangeArrowheads="1"/>
          </p:cNvSpPr>
          <p:nvPr/>
        </p:nvSpPr>
        <p:spPr bwMode="auto">
          <a:xfrm>
            <a:off x="2700338" y="5043488"/>
            <a:ext cx="1365250" cy="366712"/>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FFFF00"/>
                </a:solidFill>
                <a:effectLst>
                  <a:outerShdw blurRad="38100" dist="38100" dir="2700000" algn="tl">
                    <a:srgbClr val="000000"/>
                  </a:outerShdw>
                </a:effectLst>
                <a:latin typeface="Arial" charset="0"/>
              </a:rPr>
              <a:t>BROOKLIN</a:t>
            </a:r>
          </a:p>
        </p:txBody>
      </p:sp>
      <p:sp>
        <p:nvSpPr>
          <p:cNvPr id="447512" name="Text Box 24"/>
          <p:cNvSpPr txBox="1">
            <a:spLocks noChangeArrowheads="1"/>
          </p:cNvSpPr>
          <p:nvPr/>
        </p:nvSpPr>
        <p:spPr bwMode="auto">
          <a:xfrm rot="39543127">
            <a:off x="4260056" y="4810920"/>
            <a:ext cx="5429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800" b="1">
                <a:solidFill>
                  <a:srgbClr val="FFFFFF"/>
                </a:solidFill>
                <a:effectLst>
                  <a:outerShdw blurRad="38100" dist="38100" dir="2700000" algn="tl">
                    <a:srgbClr val="000000"/>
                  </a:outerShdw>
                </a:effectLst>
                <a:latin typeface="Arial" charset="0"/>
              </a:rPr>
              <a:t>Soleil 9</a:t>
            </a:r>
          </a:p>
        </p:txBody>
      </p:sp>
      <p:sp>
        <p:nvSpPr>
          <p:cNvPr id="30745" name="Freeform 26"/>
          <p:cNvSpPr>
            <a:spLocks/>
          </p:cNvSpPr>
          <p:nvPr/>
        </p:nvSpPr>
        <p:spPr bwMode="auto">
          <a:xfrm>
            <a:off x="1866900" y="1914525"/>
            <a:ext cx="2417763" cy="1347788"/>
          </a:xfrm>
          <a:custGeom>
            <a:avLst/>
            <a:gdLst>
              <a:gd name="T0" fmla="*/ 2147483647 w 1422"/>
              <a:gd name="T1" fmla="*/ 2147483647 h 849"/>
              <a:gd name="T2" fmla="*/ 2147483647 w 1422"/>
              <a:gd name="T3" fmla="*/ 2147483647 h 849"/>
              <a:gd name="T4" fmla="*/ 2147483647 w 1422"/>
              <a:gd name="T5" fmla="*/ 2147483647 h 849"/>
              <a:gd name="T6" fmla="*/ 2147483647 w 1422"/>
              <a:gd name="T7" fmla="*/ 2147483647 h 849"/>
              <a:gd name="T8" fmla="*/ 2147483647 w 1422"/>
              <a:gd name="T9" fmla="*/ 2147483647 h 849"/>
              <a:gd name="T10" fmla="*/ 2147483647 w 1422"/>
              <a:gd name="T11" fmla="*/ 2147483647 h 849"/>
              <a:gd name="T12" fmla="*/ 2147483647 w 1422"/>
              <a:gd name="T13" fmla="*/ 2147483647 h 849"/>
              <a:gd name="T14" fmla="*/ 2147483647 w 1422"/>
              <a:gd name="T15" fmla="*/ 2147483647 h 849"/>
              <a:gd name="T16" fmla="*/ 2147483647 w 1422"/>
              <a:gd name="T17" fmla="*/ 0 h 849"/>
              <a:gd name="T18" fmla="*/ 2147483647 w 1422"/>
              <a:gd name="T19" fmla="*/ 2147483647 h 849"/>
              <a:gd name="T20" fmla="*/ 0 w 1422"/>
              <a:gd name="T21" fmla="*/ 2147483647 h 849"/>
              <a:gd name="T22" fmla="*/ 2147483647 w 1422"/>
              <a:gd name="T23" fmla="*/ 2147483647 h 849"/>
              <a:gd name="T24" fmla="*/ 2147483647 w 1422"/>
              <a:gd name="T25" fmla="*/ 2147483647 h 849"/>
              <a:gd name="T26" fmla="*/ 2147483647 w 1422"/>
              <a:gd name="T27" fmla="*/ 2147483647 h 849"/>
              <a:gd name="T28" fmla="*/ 2147483647 w 1422"/>
              <a:gd name="T29" fmla="*/ 2147483647 h 849"/>
              <a:gd name="T30" fmla="*/ 2147483647 w 1422"/>
              <a:gd name="T31" fmla="*/ 2147483647 h 849"/>
              <a:gd name="T32" fmla="*/ 2147483647 w 1422"/>
              <a:gd name="T33" fmla="*/ 2147483647 h 8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2" h="849">
                <a:moveTo>
                  <a:pt x="1422" y="729"/>
                </a:moveTo>
                <a:lnTo>
                  <a:pt x="1308" y="399"/>
                </a:lnTo>
                <a:lnTo>
                  <a:pt x="1251" y="300"/>
                </a:lnTo>
                <a:lnTo>
                  <a:pt x="1164" y="216"/>
                </a:lnTo>
                <a:lnTo>
                  <a:pt x="1059" y="219"/>
                </a:lnTo>
                <a:lnTo>
                  <a:pt x="930" y="249"/>
                </a:lnTo>
                <a:lnTo>
                  <a:pt x="906" y="138"/>
                </a:lnTo>
                <a:lnTo>
                  <a:pt x="552" y="57"/>
                </a:lnTo>
                <a:lnTo>
                  <a:pt x="279" y="0"/>
                </a:lnTo>
                <a:lnTo>
                  <a:pt x="23" y="159"/>
                </a:lnTo>
                <a:lnTo>
                  <a:pt x="0" y="234"/>
                </a:lnTo>
                <a:lnTo>
                  <a:pt x="375" y="486"/>
                </a:lnTo>
                <a:lnTo>
                  <a:pt x="687" y="681"/>
                </a:lnTo>
                <a:lnTo>
                  <a:pt x="963" y="849"/>
                </a:lnTo>
                <a:lnTo>
                  <a:pt x="1101" y="657"/>
                </a:lnTo>
                <a:lnTo>
                  <a:pt x="1365" y="765"/>
                </a:lnTo>
                <a:lnTo>
                  <a:pt x="1422" y="729"/>
                </a:lnTo>
                <a:close/>
              </a:path>
            </a:pathLst>
          </a:custGeom>
          <a:solidFill>
            <a:srgbClr val="FFFF00">
              <a:alpha val="14902"/>
            </a:srgbClr>
          </a:solidFill>
          <a:ln w="9525" cap="flat">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15" name="Text Box 27"/>
          <p:cNvSpPr txBox="1">
            <a:spLocks noChangeArrowheads="1"/>
          </p:cNvSpPr>
          <p:nvPr/>
        </p:nvSpPr>
        <p:spPr bwMode="auto">
          <a:xfrm>
            <a:off x="2841625" y="2452688"/>
            <a:ext cx="566738" cy="228600"/>
          </a:xfrm>
          <a:prstGeom prst="rect">
            <a:avLst/>
          </a:prstGeom>
          <a:solidFill>
            <a:srgbClr val="3333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900" b="1">
                <a:solidFill>
                  <a:srgbClr val="FFFF00"/>
                </a:solidFill>
                <a:effectLst>
                  <a:outerShdw blurRad="38100" dist="38100" dir="2700000" algn="tl">
                    <a:srgbClr val="000000"/>
                  </a:outerShdw>
                </a:effectLst>
                <a:latin typeface="Arial" charset="0"/>
              </a:rPr>
              <a:t>Ti Haiti</a:t>
            </a:r>
          </a:p>
        </p:txBody>
      </p:sp>
      <p:sp>
        <p:nvSpPr>
          <p:cNvPr id="30747" name="Freeform 28"/>
          <p:cNvSpPr>
            <a:spLocks/>
          </p:cNvSpPr>
          <p:nvPr/>
        </p:nvSpPr>
        <p:spPr bwMode="auto">
          <a:xfrm>
            <a:off x="3413125" y="1838325"/>
            <a:ext cx="1760538" cy="1395413"/>
          </a:xfrm>
          <a:custGeom>
            <a:avLst/>
            <a:gdLst>
              <a:gd name="T0" fmla="*/ 2147483647 w 1035"/>
              <a:gd name="T1" fmla="*/ 2147483647 h 879"/>
              <a:gd name="T2" fmla="*/ 2147483647 w 1035"/>
              <a:gd name="T3" fmla="*/ 2147483647 h 879"/>
              <a:gd name="T4" fmla="*/ 2147483647 w 1035"/>
              <a:gd name="T5" fmla="*/ 2147483647 h 879"/>
              <a:gd name="T6" fmla="*/ 2147483647 w 1035"/>
              <a:gd name="T7" fmla="*/ 2147483647 h 879"/>
              <a:gd name="T8" fmla="*/ 2147483647 w 1035"/>
              <a:gd name="T9" fmla="*/ 2147483647 h 879"/>
              <a:gd name="T10" fmla="*/ 2147483647 w 1035"/>
              <a:gd name="T11" fmla="*/ 2147483647 h 879"/>
              <a:gd name="T12" fmla="*/ 2147483647 w 1035"/>
              <a:gd name="T13" fmla="*/ 2147483647 h 879"/>
              <a:gd name="T14" fmla="*/ 0 w 1035"/>
              <a:gd name="T15" fmla="*/ 0 h 879"/>
              <a:gd name="T16" fmla="*/ 2147483647 w 1035"/>
              <a:gd name="T17" fmla="*/ 2147483647 h 879"/>
              <a:gd name="T18" fmla="*/ 2147483647 w 1035"/>
              <a:gd name="T19" fmla="*/ 2147483647 h 879"/>
              <a:gd name="T20" fmla="*/ 2147483647 w 1035"/>
              <a:gd name="T21" fmla="*/ 2147483647 h 879"/>
              <a:gd name="T22" fmla="*/ 2147483647 w 1035"/>
              <a:gd name="T23" fmla="*/ 2147483647 h 879"/>
              <a:gd name="T24" fmla="*/ 2147483647 w 1035"/>
              <a:gd name="T25" fmla="*/ 2147483647 h 879"/>
              <a:gd name="T26" fmla="*/ 2147483647 w 1035"/>
              <a:gd name="T27" fmla="*/ 2147483647 h 8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5" h="879">
                <a:moveTo>
                  <a:pt x="516" y="777"/>
                </a:moveTo>
                <a:lnTo>
                  <a:pt x="699" y="657"/>
                </a:lnTo>
                <a:lnTo>
                  <a:pt x="837" y="879"/>
                </a:lnTo>
                <a:lnTo>
                  <a:pt x="939" y="855"/>
                </a:lnTo>
                <a:lnTo>
                  <a:pt x="1035" y="756"/>
                </a:lnTo>
                <a:lnTo>
                  <a:pt x="789" y="324"/>
                </a:lnTo>
                <a:lnTo>
                  <a:pt x="630" y="210"/>
                </a:lnTo>
                <a:lnTo>
                  <a:pt x="0" y="0"/>
                </a:lnTo>
                <a:lnTo>
                  <a:pt x="18" y="288"/>
                </a:lnTo>
                <a:lnTo>
                  <a:pt x="168" y="261"/>
                </a:lnTo>
                <a:lnTo>
                  <a:pt x="261" y="252"/>
                </a:lnTo>
                <a:lnTo>
                  <a:pt x="378" y="375"/>
                </a:lnTo>
                <a:lnTo>
                  <a:pt x="438" y="510"/>
                </a:lnTo>
                <a:lnTo>
                  <a:pt x="516" y="777"/>
                </a:lnTo>
                <a:close/>
              </a:path>
            </a:pathLst>
          </a:custGeom>
          <a:solidFill>
            <a:srgbClr val="0066FF">
              <a:alpha val="14902"/>
            </a:srgb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17" name="Text Box 29"/>
          <p:cNvSpPr txBox="1">
            <a:spLocks noChangeArrowheads="1"/>
          </p:cNvSpPr>
          <p:nvPr/>
        </p:nvSpPr>
        <p:spPr bwMode="auto">
          <a:xfrm>
            <a:off x="4187825" y="2528888"/>
            <a:ext cx="739775" cy="228600"/>
          </a:xfrm>
          <a:prstGeom prst="rect">
            <a:avLst/>
          </a:prstGeom>
          <a:solidFill>
            <a:srgbClr val="3333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900" b="1">
                <a:solidFill>
                  <a:srgbClr val="FFFF00"/>
                </a:solidFill>
                <a:effectLst>
                  <a:outerShdw blurRad="38100" dist="38100" dir="2700000" algn="tl">
                    <a:srgbClr val="000000"/>
                  </a:outerShdw>
                </a:effectLst>
                <a:latin typeface="Arial" charset="0"/>
              </a:rPr>
              <a:t>Lintheau </a:t>
            </a:r>
            <a:r>
              <a:rPr lang="en-US" sz="900" b="1">
                <a:solidFill>
                  <a:srgbClr val="FFFF00"/>
                </a:solidFill>
                <a:effectLst>
                  <a:outerShdw blurRad="38100" dist="38100" dir="2700000" algn="tl">
                    <a:srgbClr val="000000"/>
                  </a:outerShdw>
                </a:effectLst>
                <a:latin typeface="Times New Roman" pitchFamily="18" charset="0"/>
              </a:rPr>
              <a:t>I</a:t>
            </a:r>
            <a:endParaRPr lang="en-US" sz="900" b="1">
              <a:solidFill>
                <a:srgbClr val="FFFF00"/>
              </a:solidFill>
              <a:effectLst>
                <a:outerShdw blurRad="38100" dist="38100" dir="2700000" algn="tl">
                  <a:srgbClr val="000000"/>
                </a:outerShdw>
              </a:effectLst>
              <a:latin typeface="Arial" charset="0"/>
            </a:endParaRPr>
          </a:p>
        </p:txBody>
      </p:sp>
      <p:sp>
        <p:nvSpPr>
          <p:cNvPr id="30749" name="Freeform 30"/>
          <p:cNvSpPr>
            <a:spLocks/>
          </p:cNvSpPr>
          <p:nvPr/>
        </p:nvSpPr>
        <p:spPr bwMode="auto">
          <a:xfrm>
            <a:off x="1595438" y="2405063"/>
            <a:ext cx="1393825" cy="1352550"/>
          </a:xfrm>
          <a:custGeom>
            <a:avLst/>
            <a:gdLst>
              <a:gd name="T0" fmla="*/ 2147483647 w 819"/>
              <a:gd name="T1" fmla="*/ 0 h 852"/>
              <a:gd name="T2" fmla="*/ 0 w 819"/>
              <a:gd name="T3" fmla="*/ 2147483647 h 852"/>
              <a:gd name="T4" fmla="*/ 2147483647 w 819"/>
              <a:gd name="T5" fmla="*/ 2147483647 h 852"/>
              <a:gd name="T6" fmla="*/ 2147483647 w 819"/>
              <a:gd name="T7" fmla="*/ 2147483647 h 852"/>
              <a:gd name="T8" fmla="*/ 2147483647 w 819"/>
              <a:gd name="T9" fmla="*/ 2147483647 h 852"/>
              <a:gd name="T10" fmla="*/ 2147483647 w 819"/>
              <a:gd name="T11" fmla="*/ 2147483647 h 852"/>
              <a:gd name="T12" fmla="*/ 2147483647 w 819"/>
              <a:gd name="T13" fmla="*/ 2147483647 h 852"/>
              <a:gd name="T14" fmla="*/ 2147483647 w 819"/>
              <a:gd name="T15" fmla="*/ 0 h 8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19" h="852">
                <a:moveTo>
                  <a:pt x="213" y="0"/>
                </a:moveTo>
                <a:lnTo>
                  <a:pt x="0" y="528"/>
                </a:lnTo>
                <a:lnTo>
                  <a:pt x="477" y="750"/>
                </a:lnTo>
                <a:lnTo>
                  <a:pt x="729" y="852"/>
                </a:lnTo>
                <a:lnTo>
                  <a:pt x="819" y="609"/>
                </a:lnTo>
                <a:lnTo>
                  <a:pt x="618" y="519"/>
                </a:lnTo>
                <a:lnTo>
                  <a:pt x="717" y="312"/>
                </a:lnTo>
                <a:lnTo>
                  <a:pt x="213" y="0"/>
                </a:lnTo>
                <a:close/>
              </a:path>
            </a:pathLst>
          </a:custGeom>
          <a:solidFill>
            <a:srgbClr val="FF0000">
              <a:alpha val="14117"/>
            </a:srgb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0" name="Freeform 31"/>
          <p:cNvSpPr>
            <a:spLocks/>
          </p:cNvSpPr>
          <p:nvPr/>
        </p:nvSpPr>
        <p:spPr bwMode="auto">
          <a:xfrm>
            <a:off x="4816475" y="2303463"/>
            <a:ext cx="815975" cy="911225"/>
          </a:xfrm>
          <a:custGeom>
            <a:avLst/>
            <a:gdLst>
              <a:gd name="T0" fmla="*/ 2147483647 w 480"/>
              <a:gd name="T1" fmla="*/ 2147483647 h 574"/>
              <a:gd name="T2" fmla="*/ 2147483647 w 480"/>
              <a:gd name="T3" fmla="*/ 2147483647 h 574"/>
              <a:gd name="T4" fmla="*/ 0 w 480"/>
              <a:gd name="T5" fmla="*/ 0 h 574"/>
              <a:gd name="T6" fmla="*/ 2147483647 w 480"/>
              <a:gd name="T7" fmla="*/ 2147483647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74">
                <a:moveTo>
                  <a:pt x="480" y="144"/>
                </a:moveTo>
                <a:lnTo>
                  <a:pt x="320" y="574"/>
                </a:lnTo>
                <a:lnTo>
                  <a:pt x="0" y="0"/>
                </a:lnTo>
                <a:lnTo>
                  <a:pt x="480" y="144"/>
                </a:lnTo>
                <a:close/>
              </a:path>
            </a:pathLst>
          </a:custGeom>
          <a:solidFill>
            <a:srgbClr val="004442">
              <a:alpha val="14117"/>
            </a:srgb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20" name="Text Box 32"/>
          <p:cNvSpPr txBox="1">
            <a:spLocks noChangeArrowheads="1"/>
          </p:cNvSpPr>
          <p:nvPr/>
        </p:nvSpPr>
        <p:spPr bwMode="auto">
          <a:xfrm>
            <a:off x="4991100" y="2452688"/>
            <a:ext cx="620713"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700" b="1">
                <a:solidFill>
                  <a:srgbClr val="FFFFFF"/>
                </a:solidFill>
                <a:effectLst>
                  <a:outerShdw blurRad="38100" dist="38100" dir="2700000" algn="tl">
                    <a:srgbClr val="000000"/>
                  </a:outerShdw>
                </a:effectLst>
                <a:latin typeface="Arial" charset="0"/>
              </a:rPr>
              <a:t>Blanchard</a:t>
            </a:r>
          </a:p>
          <a:p>
            <a:pPr algn="ctr" eaLnBrk="1" hangingPunct="1">
              <a:defRPr/>
            </a:pPr>
            <a:r>
              <a:rPr lang="en-US" sz="700" b="1">
                <a:solidFill>
                  <a:srgbClr val="FFFFFF"/>
                </a:solidFill>
                <a:effectLst>
                  <a:outerShdw blurRad="38100" dist="38100" dir="2700000" algn="tl">
                    <a:srgbClr val="000000"/>
                  </a:outerShdw>
                </a:effectLst>
                <a:latin typeface="Arial" charset="0"/>
              </a:rPr>
              <a:t>(Cite</a:t>
            </a:r>
          </a:p>
          <a:p>
            <a:pPr algn="ctr" eaLnBrk="1" hangingPunct="1">
              <a:defRPr/>
            </a:pPr>
            <a:r>
              <a:rPr lang="en-US" sz="700" b="1">
                <a:solidFill>
                  <a:srgbClr val="FFFFFF"/>
                </a:solidFill>
                <a:effectLst>
                  <a:outerShdw blurRad="38100" dist="38100" dir="2700000" algn="tl">
                    <a:srgbClr val="000000"/>
                  </a:outerShdw>
                </a:effectLst>
                <a:latin typeface="Arial" charset="0"/>
              </a:rPr>
              <a:t> Gerard)</a:t>
            </a:r>
          </a:p>
        </p:txBody>
      </p:sp>
      <p:sp>
        <p:nvSpPr>
          <p:cNvPr id="30752" name="Freeform 33"/>
          <p:cNvSpPr>
            <a:spLocks/>
          </p:cNvSpPr>
          <p:nvPr/>
        </p:nvSpPr>
        <p:spPr bwMode="auto">
          <a:xfrm>
            <a:off x="3978275" y="5792788"/>
            <a:ext cx="2579688" cy="927100"/>
          </a:xfrm>
          <a:custGeom>
            <a:avLst/>
            <a:gdLst>
              <a:gd name="T0" fmla="*/ 2147483647 w 1516"/>
              <a:gd name="T1" fmla="*/ 2147483647 h 584"/>
              <a:gd name="T2" fmla="*/ 2147483647 w 1516"/>
              <a:gd name="T3" fmla="*/ 2147483647 h 584"/>
              <a:gd name="T4" fmla="*/ 2147483647 w 1516"/>
              <a:gd name="T5" fmla="*/ 2147483647 h 584"/>
              <a:gd name="T6" fmla="*/ 2147483647 w 1516"/>
              <a:gd name="T7" fmla="*/ 2147483647 h 584"/>
              <a:gd name="T8" fmla="*/ 2147483647 w 1516"/>
              <a:gd name="T9" fmla="*/ 2147483647 h 584"/>
              <a:gd name="T10" fmla="*/ 2147483647 w 1516"/>
              <a:gd name="T11" fmla="*/ 0 h 584"/>
              <a:gd name="T12" fmla="*/ 0 w 1516"/>
              <a:gd name="T13" fmla="*/ 2147483647 h 584"/>
              <a:gd name="T14" fmla="*/ 2147483647 w 1516"/>
              <a:gd name="T15" fmla="*/ 2147483647 h 584"/>
              <a:gd name="T16" fmla="*/ 2147483647 w 1516"/>
              <a:gd name="T17" fmla="*/ 2147483647 h 584"/>
              <a:gd name="T18" fmla="*/ 2147483647 w 1516"/>
              <a:gd name="T19" fmla="*/ 2147483647 h 584"/>
              <a:gd name="T20" fmla="*/ 2147483647 w 1516"/>
              <a:gd name="T21" fmla="*/ 2147483647 h 584"/>
              <a:gd name="T22" fmla="*/ 2147483647 w 1516"/>
              <a:gd name="T23" fmla="*/ 2147483647 h 584"/>
              <a:gd name="T24" fmla="*/ 2147483647 w 1516"/>
              <a:gd name="T25" fmla="*/ 2147483647 h 584"/>
              <a:gd name="T26" fmla="*/ 2147483647 w 1516"/>
              <a:gd name="T27" fmla="*/ 2147483647 h 584"/>
              <a:gd name="T28" fmla="*/ 2147483647 w 1516"/>
              <a:gd name="T29" fmla="*/ 2147483647 h 584"/>
              <a:gd name="T30" fmla="*/ 2147483647 w 1516"/>
              <a:gd name="T31" fmla="*/ 2147483647 h 584"/>
              <a:gd name="T32" fmla="*/ 2147483647 w 1516"/>
              <a:gd name="T33" fmla="*/ 2147483647 h 584"/>
              <a:gd name="T34" fmla="*/ 2147483647 w 1516"/>
              <a:gd name="T35" fmla="*/ 2147483647 h 5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16" h="584">
                <a:moveTo>
                  <a:pt x="1076" y="68"/>
                </a:moveTo>
                <a:lnTo>
                  <a:pt x="980" y="40"/>
                </a:lnTo>
                <a:lnTo>
                  <a:pt x="796" y="72"/>
                </a:lnTo>
                <a:lnTo>
                  <a:pt x="636" y="96"/>
                </a:lnTo>
                <a:lnTo>
                  <a:pt x="348" y="52"/>
                </a:lnTo>
                <a:lnTo>
                  <a:pt x="156" y="0"/>
                </a:lnTo>
                <a:lnTo>
                  <a:pt x="0" y="328"/>
                </a:lnTo>
                <a:lnTo>
                  <a:pt x="276" y="240"/>
                </a:lnTo>
                <a:lnTo>
                  <a:pt x="524" y="288"/>
                </a:lnTo>
                <a:lnTo>
                  <a:pt x="764" y="272"/>
                </a:lnTo>
                <a:lnTo>
                  <a:pt x="924" y="304"/>
                </a:lnTo>
                <a:lnTo>
                  <a:pt x="1068" y="464"/>
                </a:lnTo>
                <a:lnTo>
                  <a:pt x="1260" y="584"/>
                </a:lnTo>
                <a:lnTo>
                  <a:pt x="1516" y="416"/>
                </a:lnTo>
                <a:lnTo>
                  <a:pt x="1428" y="252"/>
                </a:lnTo>
                <a:lnTo>
                  <a:pt x="1372" y="168"/>
                </a:lnTo>
                <a:lnTo>
                  <a:pt x="1228" y="136"/>
                </a:lnTo>
                <a:lnTo>
                  <a:pt x="1076" y="68"/>
                </a:lnTo>
                <a:close/>
              </a:path>
            </a:pathLst>
          </a:custGeom>
          <a:noFill/>
          <a:ln w="9525" cap="flat" cmpd="sng">
            <a:solidFill>
              <a:schemeClr val="tx1"/>
            </a:solidFill>
            <a:prstDash val="dash"/>
            <a:round/>
            <a:headEnd/>
            <a:tailEnd/>
          </a:ln>
          <a:effectLst/>
          <a:extLst>
            <a:ext uri="{909E8E84-426E-40DD-AFC4-6F175D3DCCD1}">
              <a14:hiddenFill xmlns:a14="http://schemas.microsoft.com/office/drawing/2010/main">
                <a:solidFill>
                  <a:srgbClr val="FF0000">
                    <a:alpha val="14117"/>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3" name="Freeform 34"/>
          <p:cNvSpPr>
            <a:spLocks/>
          </p:cNvSpPr>
          <p:nvPr/>
        </p:nvSpPr>
        <p:spPr bwMode="auto">
          <a:xfrm>
            <a:off x="5410200" y="2838450"/>
            <a:ext cx="1890713" cy="1936750"/>
          </a:xfrm>
          <a:custGeom>
            <a:avLst/>
            <a:gdLst>
              <a:gd name="T0" fmla="*/ 2147483647 w 1112"/>
              <a:gd name="T1" fmla="*/ 2147483647 h 1220"/>
              <a:gd name="T2" fmla="*/ 2147483647 w 1112"/>
              <a:gd name="T3" fmla="*/ 0 h 1220"/>
              <a:gd name="T4" fmla="*/ 2147483647 w 1112"/>
              <a:gd name="T5" fmla="*/ 2147483647 h 1220"/>
              <a:gd name="T6" fmla="*/ 2147483647 w 1112"/>
              <a:gd name="T7" fmla="*/ 2147483647 h 1220"/>
              <a:gd name="T8" fmla="*/ 0 w 1112"/>
              <a:gd name="T9" fmla="*/ 2147483647 h 1220"/>
              <a:gd name="T10" fmla="*/ 2147483647 w 1112"/>
              <a:gd name="T11" fmla="*/ 2147483647 h 1220"/>
              <a:gd name="T12" fmla="*/ 2147483647 w 1112"/>
              <a:gd name="T13" fmla="*/ 2147483647 h 1220"/>
              <a:gd name="T14" fmla="*/ 2147483647 w 1112"/>
              <a:gd name="T15" fmla="*/ 2147483647 h 1220"/>
              <a:gd name="T16" fmla="*/ 2147483647 w 1112"/>
              <a:gd name="T17" fmla="*/ 2147483647 h 1220"/>
              <a:gd name="T18" fmla="*/ 2147483647 w 1112"/>
              <a:gd name="T19" fmla="*/ 2147483647 h 1220"/>
              <a:gd name="T20" fmla="*/ 2147483647 w 1112"/>
              <a:gd name="T21" fmla="*/ 2147483647 h 1220"/>
              <a:gd name="T22" fmla="*/ 2147483647 w 1112"/>
              <a:gd name="T23" fmla="*/ 2147483647 h 1220"/>
              <a:gd name="T24" fmla="*/ 2147483647 w 1112"/>
              <a:gd name="T25" fmla="*/ 2147483647 h 1220"/>
              <a:gd name="T26" fmla="*/ 2147483647 w 1112"/>
              <a:gd name="T27" fmla="*/ 2147483647 h 1220"/>
              <a:gd name="T28" fmla="*/ 2147483647 w 1112"/>
              <a:gd name="T29" fmla="*/ 2147483647 h 1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12" h="1220">
                <a:moveTo>
                  <a:pt x="832" y="340"/>
                </a:moveTo>
                <a:lnTo>
                  <a:pt x="480" y="0"/>
                </a:lnTo>
                <a:lnTo>
                  <a:pt x="184" y="200"/>
                </a:lnTo>
                <a:lnTo>
                  <a:pt x="44" y="140"/>
                </a:lnTo>
                <a:lnTo>
                  <a:pt x="0" y="296"/>
                </a:lnTo>
                <a:lnTo>
                  <a:pt x="68" y="376"/>
                </a:lnTo>
                <a:lnTo>
                  <a:pt x="168" y="580"/>
                </a:lnTo>
                <a:lnTo>
                  <a:pt x="292" y="740"/>
                </a:lnTo>
                <a:lnTo>
                  <a:pt x="456" y="916"/>
                </a:lnTo>
                <a:lnTo>
                  <a:pt x="684" y="1124"/>
                </a:lnTo>
                <a:lnTo>
                  <a:pt x="792" y="1220"/>
                </a:lnTo>
                <a:lnTo>
                  <a:pt x="1028" y="1076"/>
                </a:lnTo>
                <a:lnTo>
                  <a:pt x="868" y="860"/>
                </a:lnTo>
                <a:lnTo>
                  <a:pt x="1112" y="716"/>
                </a:lnTo>
                <a:lnTo>
                  <a:pt x="832" y="340"/>
                </a:lnTo>
                <a:close/>
              </a:path>
            </a:pathLst>
          </a:custGeom>
          <a:solidFill>
            <a:srgbClr val="FF0000">
              <a:alpha val="14117"/>
            </a:srgb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23" name="Text Box 35"/>
          <p:cNvSpPr txBox="1">
            <a:spLocks noChangeArrowheads="1"/>
          </p:cNvSpPr>
          <p:nvPr/>
        </p:nvSpPr>
        <p:spPr bwMode="auto">
          <a:xfrm>
            <a:off x="5580063" y="3733800"/>
            <a:ext cx="879475" cy="228600"/>
          </a:xfrm>
          <a:prstGeom prst="rect">
            <a:avLst/>
          </a:prstGeom>
          <a:solidFill>
            <a:srgbClr val="3333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900" b="1">
                <a:solidFill>
                  <a:srgbClr val="FFFF00"/>
                </a:solidFill>
                <a:effectLst>
                  <a:outerShdw blurRad="38100" dist="38100" dir="2700000" algn="tl">
                    <a:srgbClr val="000000"/>
                  </a:outerShdw>
                </a:effectLst>
                <a:latin typeface="Arial" charset="0"/>
              </a:rPr>
              <a:t>Cite Lumiere</a:t>
            </a:r>
          </a:p>
        </p:txBody>
      </p:sp>
      <p:sp>
        <p:nvSpPr>
          <p:cNvPr id="30755" name="Freeform 36"/>
          <p:cNvSpPr>
            <a:spLocks/>
          </p:cNvSpPr>
          <p:nvPr/>
        </p:nvSpPr>
        <p:spPr bwMode="auto">
          <a:xfrm>
            <a:off x="5938838" y="4567238"/>
            <a:ext cx="1041400" cy="1143000"/>
          </a:xfrm>
          <a:custGeom>
            <a:avLst/>
            <a:gdLst>
              <a:gd name="T0" fmla="*/ 2147483647 w 612"/>
              <a:gd name="T1" fmla="*/ 2147483647 h 720"/>
              <a:gd name="T2" fmla="*/ 2147483647 w 612"/>
              <a:gd name="T3" fmla="*/ 2147483647 h 720"/>
              <a:gd name="T4" fmla="*/ 2147483647 w 612"/>
              <a:gd name="T5" fmla="*/ 2147483647 h 720"/>
              <a:gd name="T6" fmla="*/ 2147483647 w 612"/>
              <a:gd name="T7" fmla="*/ 2147483647 h 720"/>
              <a:gd name="T8" fmla="*/ 2147483647 w 612"/>
              <a:gd name="T9" fmla="*/ 2147483647 h 720"/>
              <a:gd name="T10" fmla="*/ 2147483647 w 612"/>
              <a:gd name="T11" fmla="*/ 2147483647 h 720"/>
              <a:gd name="T12" fmla="*/ 2147483647 w 612"/>
              <a:gd name="T13" fmla="*/ 0 h 720"/>
              <a:gd name="T14" fmla="*/ 0 w 612"/>
              <a:gd name="T15" fmla="*/ 2147483647 h 720"/>
              <a:gd name="T16" fmla="*/ 2147483647 w 612"/>
              <a:gd name="T17" fmla="*/ 2147483647 h 720"/>
              <a:gd name="T18" fmla="*/ 2147483647 w 612"/>
              <a:gd name="T19" fmla="*/ 2147483647 h 7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2" h="720">
                <a:moveTo>
                  <a:pt x="424" y="720"/>
                </a:moveTo>
                <a:lnTo>
                  <a:pt x="612" y="592"/>
                </a:lnTo>
                <a:lnTo>
                  <a:pt x="532" y="504"/>
                </a:lnTo>
                <a:lnTo>
                  <a:pt x="528" y="440"/>
                </a:lnTo>
                <a:lnTo>
                  <a:pt x="540" y="280"/>
                </a:lnTo>
                <a:lnTo>
                  <a:pt x="424" y="144"/>
                </a:lnTo>
                <a:lnTo>
                  <a:pt x="300" y="0"/>
                </a:lnTo>
                <a:lnTo>
                  <a:pt x="0" y="232"/>
                </a:lnTo>
                <a:lnTo>
                  <a:pt x="176" y="440"/>
                </a:lnTo>
                <a:lnTo>
                  <a:pt x="424" y="720"/>
                </a:lnTo>
                <a:close/>
              </a:path>
            </a:pathLst>
          </a:custGeom>
          <a:solidFill>
            <a:srgbClr val="FFFF00">
              <a:alpha val="14902"/>
            </a:srgbClr>
          </a:solidFill>
          <a:ln>
            <a:noFill/>
          </a:ln>
          <a:effectLst/>
          <a:extLst>
            <a:ext uri="{91240B29-F687-4F45-9708-019B960494DF}">
              <a14:hiddenLine xmlns:a14="http://schemas.microsoft.com/office/drawing/2010/main" w="3175" cap="flat" cmpd="sng">
                <a:solidFill>
                  <a:schemeClr val="tx1"/>
                </a:solidFill>
                <a:prstDash val="dash"/>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25" name="Text Box 37"/>
          <p:cNvSpPr txBox="1">
            <a:spLocks noChangeArrowheads="1"/>
          </p:cNvSpPr>
          <p:nvPr/>
        </p:nvSpPr>
        <p:spPr bwMode="auto">
          <a:xfrm>
            <a:off x="5994400" y="4751388"/>
            <a:ext cx="528638" cy="365125"/>
          </a:xfrm>
          <a:prstGeom prst="rect">
            <a:avLst/>
          </a:prstGeom>
          <a:solidFill>
            <a:srgbClr val="3333CC"/>
          </a:solidFill>
          <a:ln>
            <a:noFill/>
          </a:ln>
          <a:effectLst/>
          <a:extLs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900" b="1">
                <a:solidFill>
                  <a:srgbClr val="FFFF00"/>
                </a:solidFill>
                <a:effectLst>
                  <a:outerShdw blurRad="38100" dist="38100" dir="2700000" algn="tl">
                    <a:srgbClr val="000000"/>
                  </a:outerShdw>
                </a:effectLst>
                <a:latin typeface="Arial" charset="0"/>
              </a:rPr>
              <a:t>Trois</a:t>
            </a:r>
          </a:p>
          <a:p>
            <a:pPr algn="ctr" eaLnBrk="1" hangingPunct="1">
              <a:defRPr/>
            </a:pPr>
            <a:r>
              <a:rPr lang="en-US" sz="900" b="1">
                <a:solidFill>
                  <a:srgbClr val="FFFF00"/>
                </a:solidFill>
                <a:effectLst>
                  <a:outerShdw blurRad="38100" dist="38100" dir="2700000" algn="tl">
                    <a:srgbClr val="000000"/>
                  </a:outerShdw>
                </a:effectLst>
                <a:latin typeface="Arial" charset="0"/>
              </a:rPr>
              <a:t>Bebes</a:t>
            </a:r>
          </a:p>
        </p:txBody>
      </p:sp>
      <p:sp>
        <p:nvSpPr>
          <p:cNvPr id="447526" name="Text Box 38"/>
          <p:cNvSpPr txBox="1">
            <a:spLocks noChangeArrowheads="1"/>
          </p:cNvSpPr>
          <p:nvPr/>
        </p:nvSpPr>
        <p:spPr bwMode="auto">
          <a:xfrm rot="2910977">
            <a:off x="6344444" y="4891882"/>
            <a:ext cx="549275"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Ti Paul  St</a:t>
            </a:r>
          </a:p>
        </p:txBody>
      </p:sp>
      <p:sp>
        <p:nvSpPr>
          <p:cNvPr id="447527" name="Text Box 39"/>
          <p:cNvSpPr txBox="1">
            <a:spLocks noChangeArrowheads="1"/>
          </p:cNvSpPr>
          <p:nvPr/>
        </p:nvSpPr>
        <p:spPr bwMode="auto">
          <a:xfrm rot="2910977">
            <a:off x="6373019" y="5215732"/>
            <a:ext cx="504825"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Volcy  St</a:t>
            </a:r>
          </a:p>
        </p:txBody>
      </p:sp>
      <p:sp>
        <p:nvSpPr>
          <p:cNvPr id="447528" name="Text Box 40"/>
          <p:cNvSpPr txBox="1">
            <a:spLocks noChangeArrowheads="1"/>
          </p:cNvSpPr>
          <p:nvPr/>
        </p:nvSpPr>
        <p:spPr bwMode="auto">
          <a:xfrm rot="2910977">
            <a:off x="6236494" y="5496719"/>
            <a:ext cx="533400"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Sanon  St</a:t>
            </a:r>
          </a:p>
        </p:txBody>
      </p:sp>
      <p:sp>
        <p:nvSpPr>
          <p:cNvPr id="30760" name="Freeform 41"/>
          <p:cNvSpPr>
            <a:spLocks/>
          </p:cNvSpPr>
          <p:nvPr/>
        </p:nvSpPr>
        <p:spPr bwMode="auto">
          <a:xfrm>
            <a:off x="1392238" y="3429000"/>
            <a:ext cx="841375" cy="1328738"/>
          </a:xfrm>
          <a:custGeom>
            <a:avLst/>
            <a:gdLst>
              <a:gd name="T0" fmla="*/ 2147483647 w 495"/>
              <a:gd name="T1" fmla="*/ 2147483647 h 837"/>
              <a:gd name="T2" fmla="*/ 2147483647 w 495"/>
              <a:gd name="T3" fmla="*/ 2147483647 h 837"/>
              <a:gd name="T4" fmla="*/ 2147483647 w 495"/>
              <a:gd name="T5" fmla="*/ 2147483647 h 837"/>
              <a:gd name="T6" fmla="*/ 2147483647 w 495"/>
              <a:gd name="T7" fmla="*/ 2147483647 h 837"/>
              <a:gd name="T8" fmla="*/ 2147483647 w 495"/>
              <a:gd name="T9" fmla="*/ 2147483647 h 837"/>
              <a:gd name="T10" fmla="*/ 2147483647 w 495"/>
              <a:gd name="T11" fmla="*/ 2147483647 h 837"/>
              <a:gd name="T12" fmla="*/ 2147483647 w 495"/>
              <a:gd name="T13" fmla="*/ 2147483647 h 837"/>
              <a:gd name="T14" fmla="*/ 2147483647 w 495"/>
              <a:gd name="T15" fmla="*/ 2147483647 h 837"/>
              <a:gd name="T16" fmla="*/ 2147483647 w 495"/>
              <a:gd name="T17" fmla="*/ 2147483647 h 837"/>
              <a:gd name="T18" fmla="*/ 2147483647 w 495"/>
              <a:gd name="T19" fmla="*/ 2147483647 h 837"/>
              <a:gd name="T20" fmla="*/ 2147483647 w 495"/>
              <a:gd name="T21" fmla="*/ 2147483647 h 837"/>
              <a:gd name="T22" fmla="*/ 2147483647 w 495"/>
              <a:gd name="T23" fmla="*/ 2147483647 h 837"/>
              <a:gd name="T24" fmla="*/ 0 w 495"/>
              <a:gd name="T25" fmla="*/ 2147483647 h 837"/>
              <a:gd name="T26" fmla="*/ 2147483647 w 495"/>
              <a:gd name="T27" fmla="*/ 0 h 837"/>
              <a:gd name="T28" fmla="*/ 2147483647 w 495"/>
              <a:gd name="T29" fmla="*/ 2147483647 h 837"/>
              <a:gd name="T30" fmla="*/ 2147483647 w 495"/>
              <a:gd name="T31" fmla="*/ 2147483647 h 8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95" h="837">
                <a:moveTo>
                  <a:pt x="249" y="315"/>
                </a:moveTo>
                <a:lnTo>
                  <a:pt x="495" y="435"/>
                </a:lnTo>
                <a:lnTo>
                  <a:pt x="489" y="513"/>
                </a:lnTo>
                <a:lnTo>
                  <a:pt x="405" y="657"/>
                </a:lnTo>
                <a:lnTo>
                  <a:pt x="315" y="669"/>
                </a:lnTo>
                <a:lnTo>
                  <a:pt x="237" y="807"/>
                </a:lnTo>
                <a:lnTo>
                  <a:pt x="156" y="837"/>
                </a:lnTo>
                <a:lnTo>
                  <a:pt x="120" y="777"/>
                </a:lnTo>
                <a:lnTo>
                  <a:pt x="126" y="696"/>
                </a:lnTo>
                <a:lnTo>
                  <a:pt x="99" y="651"/>
                </a:lnTo>
                <a:lnTo>
                  <a:pt x="39" y="537"/>
                </a:lnTo>
                <a:lnTo>
                  <a:pt x="33" y="357"/>
                </a:lnTo>
                <a:lnTo>
                  <a:pt x="0" y="195"/>
                </a:lnTo>
                <a:lnTo>
                  <a:pt x="81" y="0"/>
                </a:lnTo>
                <a:lnTo>
                  <a:pt x="222" y="183"/>
                </a:lnTo>
                <a:lnTo>
                  <a:pt x="249" y="315"/>
                </a:lnTo>
                <a:close/>
              </a:path>
            </a:pathLst>
          </a:custGeom>
          <a:solidFill>
            <a:srgbClr val="004442">
              <a:alpha val="14117"/>
            </a:srgb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530" name="Text Box 42"/>
          <p:cNvSpPr txBox="1">
            <a:spLocks noChangeArrowheads="1"/>
          </p:cNvSpPr>
          <p:nvPr/>
        </p:nvSpPr>
        <p:spPr bwMode="auto">
          <a:xfrm>
            <a:off x="1878013" y="2909888"/>
            <a:ext cx="784225" cy="228600"/>
          </a:xfrm>
          <a:prstGeom prst="rect">
            <a:avLst/>
          </a:prstGeom>
          <a:solidFill>
            <a:srgbClr val="3333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900" b="1">
                <a:solidFill>
                  <a:srgbClr val="FFFF00"/>
                </a:solidFill>
                <a:effectLst>
                  <a:outerShdw blurRad="38100" dist="38100" dir="2700000" algn="tl">
                    <a:srgbClr val="000000"/>
                  </a:outerShdw>
                </a:effectLst>
                <a:latin typeface="Arial" charset="0"/>
              </a:rPr>
              <a:t>Lintheau </a:t>
            </a:r>
            <a:r>
              <a:rPr lang="en-US" sz="900" b="1">
                <a:solidFill>
                  <a:srgbClr val="FFFF00"/>
                </a:solidFill>
                <a:effectLst>
                  <a:outerShdw blurRad="38100" dist="38100" dir="2700000" algn="tl">
                    <a:srgbClr val="000000"/>
                  </a:outerShdw>
                </a:effectLst>
                <a:latin typeface="Times New Roman" pitchFamily="18" charset="0"/>
              </a:rPr>
              <a:t>II</a:t>
            </a:r>
            <a:endParaRPr lang="en-US" sz="900" b="1">
              <a:solidFill>
                <a:srgbClr val="FFFF00"/>
              </a:solidFill>
              <a:effectLst>
                <a:outerShdw blurRad="38100" dist="38100" dir="2700000" algn="tl">
                  <a:srgbClr val="000000"/>
                </a:outerShdw>
              </a:effectLst>
              <a:latin typeface="Arial" charset="0"/>
            </a:endParaRPr>
          </a:p>
        </p:txBody>
      </p:sp>
      <p:sp>
        <p:nvSpPr>
          <p:cNvPr id="447531" name="Text Box 43"/>
          <p:cNvSpPr txBox="1">
            <a:spLocks noChangeArrowheads="1"/>
          </p:cNvSpPr>
          <p:nvPr/>
        </p:nvSpPr>
        <p:spPr bwMode="auto">
          <a:xfrm>
            <a:off x="1471613" y="4129088"/>
            <a:ext cx="598487" cy="228600"/>
          </a:xfrm>
          <a:prstGeom prst="rect">
            <a:avLst/>
          </a:prstGeom>
          <a:solidFill>
            <a:srgbClr val="3333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900" b="1">
                <a:solidFill>
                  <a:srgbClr val="FFFF00"/>
                </a:solidFill>
                <a:effectLst>
                  <a:outerShdw blurRad="38100" dist="38100" dir="2700000" algn="tl">
                    <a:srgbClr val="000000"/>
                  </a:outerShdw>
                </a:effectLst>
                <a:latin typeface="Arial" charset="0"/>
              </a:rPr>
              <a:t>Norway</a:t>
            </a:r>
          </a:p>
        </p:txBody>
      </p:sp>
      <p:sp>
        <p:nvSpPr>
          <p:cNvPr id="447532" name="Text Box 44"/>
          <p:cNvSpPr txBox="1">
            <a:spLocks noChangeArrowheads="1"/>
          </p:cNvSpPr>
          <p:nvPr/>
        </p:nvSpPr>
        <p:spPr bwMode="auto">
          <a:xfrm>
            <a:off x="3460750" y="4333875"/>
            <a:ext cx="619125"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700" b="1">
                <a:solidFill>
                  <a:schemeClr val="bg1"/>
                </a:solidFill>
                <a:effectLst>
                  <a:outerShdw blurRad="38100" dist="38100" dir="2700000" algn="tl">
                    <a:srgbClr val="000000"/>
                  </a:outerShdw>
                </a:effectLst>
                <a:latin typeface="Arial" charset="0"/>
              </a:rPr>
              <a:t>Proj</a:t>
            </a:r>
          </a:p>
          <a:p>
            <a:pPr algn="ctr" eaLnBrk="1" hangingPunct="1">
              <a:defRPr/>
            </a:pPr>
            <a:r>
              <a:rPr lang="en-US" sz="700" b="1">
                <a:solidFill>
                  <a:schemeClr val="bg1"/>
                </a:solidFill>
                <a:effectLst>
                  <a:outerShdw blurRad="38100" dist="38100" dir="2700000" algn="tl">
                    <a:srgbClr val="000000"/>
                  </a:outerShdw>
                </a:effectLst>
                <a:latin typeface="Arial" charset="0"/>
              </a:rPr>
              <a:t>Kay Boule</a:t>
            </a:r>
          </a:p>
          <a:p>
            <a:pPr algn="ctr" eaLnBrk="1" hangingPunct="1">
              <a:defRPr/>
            </a:pPr>
            <a:r>
              <a:rPr lang="en-US" sz="700" b="1">
                <a:solidFill>
                  <a:schemeClr val="bg1"/>
                </a:solidFill>
                <a:effectLst>
                  <a:outerShdw blurRad="38100" dist="38100" dir="2700000" algn="tl">
                    <a:srgbClr val="000000"/>
                  </a:outerShdw>
                </a:effectLst>
                <a:latin typeface="Arial" charset="0"/>
              </a:rPr>
              <a:t>(Naboule)</a:t>
            </a:r>
          </a:p>
        </p:txBody>
      </p:sp>
      <p:sp>
        <p:nvSpPr>
          <p:cNvPr id="447533" name="Text Box 45"/>
          <p:cNvSpPr txBox="1">
            <a:spLocks noChangeArrowheads="1"/>
          </p:cNvSpPr>
          <p:nvPr/>
        </p:nvSpPr>
        <p:spPr bwMode="auto">
          <a:xfrm rot="2910977">
            <a:off x="5167313" y="4881563"/>
            <a:ext cx="503237"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Soleil  St</a:t>
            </a:r>
          </a:p>
        </p:txBody>
      </p:sp>
      <p:sp>
        <p:nvSpPr>
          <p:cNvPr id="447534" name="Text Box 46"/>
          <p:cNvSpPr txBox="1">
            <a:spLocks noChangeArrowheads="1"/>
          </p:cNvSpPr>
          <p:nvPr/>
        </p:nvSpPr>
        <p:spPr bwMode="auto">
          <a:xfrm rot="1694711">
            <a:off x="3319463" y="3927475"/>
            <a:ext cx="504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Soleil  St</a:t>
            </a:r>
          </a:p>
        </p:txBody>
      </p:sp>
      <p:sp>
        <p:nvSpPr>
          <p:cNvPr id="447535" name="Text Box 47"/>
          <p:cNvSpPr txBox="1">
            <a:spLocks noChangeArrowheads="1"/>
          </p:cNvSpPr>
          <p:nvPr/>
        </p:nvSpPr>
        <p:spPr bwMode="auto">
          <a:xfrm rot="17497623">
            <a:off x="5499894" y="2074069"/>
            <a:ext cx="546100"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Soleil 9 St</a:t>
            </a:r>
          </a:p>
        </p:txBody>
      </p:sp>
      <p:sp>
        <p:nvSpPr>
          <p:cNvPr id="447536" name="Text Box 48"/>
          <p:cNvSpPr txBox="1">
            <a:spLocks noChangeArrowheads="1"/>
          </p:cNvSpPr>
          <p:nvPr/>
        </p:nvSpPr>
        <p:spPr bwMode="auto">
          <a:xfrm rot="-3447009">
            <a:off x="3573463" y="6350000"/>
            <a:ext cx="54610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Soleil 9 St</a:t>
            </a:r>
          </a:p>
        </p:txBody>
      </p:sp>
      <p:sp>
        <p:nvSpPr>
          <p:cNvPr id="447537" name="Text Box 49"/>
          <p:cNvSpPr txBox="1">
            <a:spLocks noChangeArrowheads="1"/>
          </p:cNvSpPr>
          <p:nvPr/>
        </p:nvSpPr>
        <p:spPr bwMode="auto">
          <a:xfrm rot="2910977">
            <a:off x="6851651" y="2387600"/>
            <a:ext cx="639762"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Drouillard St</a:t>
            </a:r>
          </a:p>
        </p:txBody>
      </p:sp>
      <p:sp>
        <p:nvSpPr>
          <p:cNvPr id="447538" name="Text Box 50"/>
          <p:cNvSpPr txBox="1">
            <a:spLocks noChangeArrowheads="1"/>
          </p:cNvSpPr>
          <p:nvPr/>
        </p:nvSpPr>
        <p:spPr bwMode="auto">
          <a:xfrm rot="2910977">
            <a:off x="7962106" y="1964532"/>
            <a:ext cx="5508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Vulcain St</a:t>
            </a:r>
          </a:p>
        </p:txBody>
      </p:sp>
      <p:sp>
        <p:nvSpPr>
          <p:cNvPr id="447539" name="Text Box 51"/>
          <p:cNvSpPr txBox="1">
            <a:spLocks noChangeArrowheads="1"/>
          </p:cNvSpPr>
          <p:nvPr/>
        </p:nvSpPr>
        <p:spPr bwMode="auto">
          <a:xfrm rot="-2134655">
            <a:off x="8269288" y="5087938"/>
            <a:ext cx="7143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National #1 Rd</a:t>
            </a:r>
          </a:p>
        </p:txBody>
      </p:sp>
      <p:sp>
        <p:nvSpPr>
          <p:cNvPr id="447540" name="Text Box 52"/>
          <p:cNvSpPr txBox="1">
            <a:spLocks noChangeArrowheads="1"/>
          </p:cNvSpPr>
          <p:nvPr/>
        </p:nvSpPr>
        <p:spPr bwMode="auto">
          <a:xfrm rot="354074">
            <a:off x="5200650" y="6011863"/>
            <a:ext cx="56673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600" b="1">
                <a:solidFill>
                  <a:srgbClr val="FFFF00"/>
                </a:solidFill>
                <a:effectLst>
                  <a:outerShdw blurRad="38100" dist="38100" dir="2700000" algn="tl">
                    <a:srgbClr val="000000"/>
                  </a:outerShdw>
                </a:effectLst>
                <a:latin typeface="Arial" charset="0"/>
              </a:rPr>
              <a:t>Boston  St</a:t>
            </a:r>
          </a:p>
        </p:txBody>
      </p:sp>
      <p:sp>
        <p:nvSpPr>
          <p:cNvPr id="447541" name="Text Box 53"/>
          <p:cNvSpPr txBox="1">
            <a:spLocks noChangeArrowheads="1"/>
          </p:cNvSpPr>
          <p:nvPr/>
        </p:nvSpPr>
        <p:spPr bwMode="auto">
          <a:xfrm rot="-3502662">
            <a:off x="2962276" y="4260850"/>
            <a:ext cx="838200" cy="365125"/>
          </a:xfrm>
          <a:prstGeom prst="rect">
            <a:avLst/>
          </a:prstGeom>
          <a:noFill/>
          <a:ln>
            <a:noFill/>
          </a:ln>
          <a:effectLst/>
          <a:extLst>
            <a:ext uri="{909E8E84-426E-40DD-AFC4-6F175D3DCCD1}">
              <a14:hiddenFill xmlns:a14="http://schemas.microsoft.com/office/drawing/2010/main">
                <a:solidFill>
                  <a:schemeClr val="accent1">
                    <a:alpha val="3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sz="900" b="1">
                <a:solidFill>
                  <a:srgbClr val="FFFFFF"/>
                </a:solidFill>
                <a:effectLst>
                  <a:outerShdw blurRad="38100" dist="38100" dir="2700000" algn="tl">
                    <a:srgbClr val="000000"/>
                  </a:outerShdw>
                </a:effectLst>
                <a:latin typeface="Arial" charset="0"/>
              </a:rPr>
              <a:t>Soleil 17</a:t>
            </a:r>
          </a:p>
          <a:p>
            <a:pPr algn="ctr" eaLnBrk="1" hangingPunct="1">
              <a:defRPr/>
            </a:pPr>
            <a:r>
              <a:rPr lang="en-US" sz="900" b="1">
                <a:solidFill>
                  <a:srgbClr val="FFFFFF"/>
                </a:solidFill>
                <a:effectLst>
                  <a:outerShdw blurRad="38100" dist="38100" dir="2700000" algn="tl">
                    <a:srgbClr val="000000"/>
                  </a:outerShdw>
                </a:effectLst>
                <a:latin typeface="Arial" charset="0"/>
              </a:rPr>
              <a:t>Bas Shalom</a:t>
            </a:r>
          </a:p>
        </p:txBody>
      </p:sp>
      <p:sp>
        <p:nvSpPr>
          <p:cNvPr id="30773" name="Text Box 56"/>
          <p:cNvSpPr txBox="1">
            <a:spLocks noChangeArrowheads="1"/>
          </p:cNvSpPr>
          <p:nvPr/>
        </p:nvSpPr>
        <p:spPr bwMode="auto">
          <a:xfrm>
            <a:off x="2286000" y="0"/>
            <a:ext cx="5029200" cy="52387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2800" b="1">
                <a:solidFill>
                  <a:srgbClr val="FFFF00"/>
                </a:solidFill>
                <a:latin typeface="Arial" pitchFamily="34" charset="0"/>
              </a:rPr>
              <a:t>Cité Soleil, Port-au-Prince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V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92075"/>
            <a:ext cx="8229600" cy="407988"/>
          </a:xfrm>
        </p:spPr>
        <p:txBody>
          <a:bodyPr/>
          <a:lstStyle/>
          <a:p>
            <a:pPr eaLnBrk="1" hangingPunct="1">
              <a:defRPr/>
            </a:pPr>
            <a:r>
              <a:rPr lang="en-CA" sz="3200" dirty="0" smtClean="0"/>
              <a:t>Peacekeeping </a:t>
            </a:r>
            <a:r>
              <a:rPr lang="en-CA" sz="2000" dirty="0" smtClean="0"/>
              <a:t>(First 50 Years)</a:t>
            </a:r>
            <a:endParaRPr lang="en-CA" sz="3200" dirty="0" smtClean="0"/>
          </a:p>
        </p:txBody>
      </p:sp>
      <p:pic>
        <p:nvPicPr>
          <p:cNvPr id="5123" name="Picture 6" descr="PKO_UNOps_WorldMap_March1999"/>
          <p:cNvPicPr>
            <a:picLocks noChangeAspect="1" noChangeArrowheads="1"/>
          </p:cNvPicPr>
          <p:nvPr/>
        </p:nvPicPr>
        <p:blipFill>
          <a:blip r:embed="rId2" cstate="email">
            <a:extLst>
              <a:ext uri="{28A0092B-C50C-407E-A947-70E740481C1C}">
                <a14:useLocalDpi xmlns:a14="http://schemas.microsoft.com/office/drawing/2010/main"/>
              </a:ext>
            </a:extLst>
          </a:blip>
          <a:srcRect t="7852"/>
          <a:stretch>
            <a:fillRect/>
          </a:stretch>
        </p:blipFill>
        <p:spPr bwMode="auto">
          <a:xfrm>
            <a:off x="1219200" y="685800"/>
            <a:ext cx="70866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106363" y="11113"/>
            <a:ext cx="9144001" cy="6858000"/>
            <a:chOff x="2781" y="9318"/>
            <a:chExt cx="6660" cy="4219"/>
          </a:xfrm>
        </p:grpSpPr>
        <p:pic>
          <p:nvPicPr>
            <p:cNvPr id="327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 y="9318"/>
              <a:ext cx="6660" cy="421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p:cNvSpPr txBox="1">
              <a:spLocks noChangeArrowheads="1"/>
            </p:cNvSpPr>
            <p:nvPr/>
          </p:nvSpPr>
          <p:spPr bwMode="auto">
            <a:xfrm rot="-7111925">
              <a:off x="5248" y="11679"/>
              <a:ext cx="637" cy="32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3950" tIns="26975" rIns="53950" bIns="26975"/>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CA" sz="1200" b="1">
                  <a:solidFill>
                    <a:srgbClr val="FF0000"/>
                  </a:solidFill>
                  <a:latin typeface="Arial" pitchFamily="34" charset="0"/>
                </a:rPr>
                <a:t>4,8 m</a:t>
              </a:r>
              <a:endParaRPr lang="en-CA" sz="4000">
                <a:latin typeface="Arial" pitchFamily="34" charset="0"/>
              </a:endParaRPr>
            </a:p>
          </p:txBody>
        </p:sp>
      </p:grpSp>
      <p:sp>
        <p:nvSpPr>
          <p:cNvPr id="32771" name="Rectangle 1"/>
          <p:cNvSpPr>
            <a:spLocks noChangeArrowheads="1"/>
          </p:cNvSpPr>
          <p:nvPr/>
        </p:nvSpPr>
        <p:spPr bwMode="auto">
          <a:xfrm>
            <a:off x="4160838" y="2824163"/>
            <a:ext cx="979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CA" sz="1200" b="1">
                <a:solidFill>
                  <a:srgbClr val="FF0000"/>
                </a:solidFill>
                <a:latin typeface="Arial" pitchFamily="34" charset="0"/>
              </a:rPr>
              <a:t>2,8 m deep</a:t>
            </a:r>
            <a:endParaRPr lang="en-CA" sz="3600">
              <a:latin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SC001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0350"/>
            <a:ext cx="41783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DSC00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3546475"/>
            <a:ext cx="4176712"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DSC04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0350"/>
            <a:ext cx="4465638"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1627188" y="2135188"/>
            <a:ext cx="2635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CA"/>
          </a:p>
        </p:txBody>
      </p:sp>
      <p:sp>
        <p:nvSpPr>
          <p:cNvPr id="33798" name="Rectangle 6"/>
          <p:cNvSpPr>
            <a:spLocks noChangeArrowheads="1"/>
          </p:cNvSpPr>
          <p:nvPr/>
        </p:nvSpPr>
        <p:spPr bwMode="auto">
          <a:xfrm>
            <a:off x="1627188" y="2135188"/>
            <a:ext cx="2635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CA"/>
          </a:p>
        </p:txBody>
      </p:sp>
      <p:sp>
        <p:nvSpPr>
          <p:cNvPr id="33799" name="Rectangle 7"/>
          <p:cNvSpPr>
            <a:spLocks noChangeArrowheads="1"/>
          </p:cNvSpPr>
          <p:nvPr/>
        </p:nvSpPr>
        <p:spPr bwMode="auto">
          <a:xfrm>
            <a:off x="1627188" y="2135188"/>
            <a:ext cx="2635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CA"/>
          </a:p>
        </p:txBody>
      </p:sp>
      <p:sp>
        <p:nvSpPr>
          <p:cNvPr id="33800" name="Rectangle 8"/>
          <p:cNvSpPr>
            <a:spLocks noChangeArrowheads="1"/>
          </p:cNvSpPr>
          <p:nvPr/>
        </p:nvSpPr>
        <p:spPr bwMode="auto">
          <a:xfrm>
            <a:off x="1627188" y="2135188"/>
            <a:ext cx="2635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CA"/>
          </a:p>
        </p:txBody>
      </p:sp>
      <p:sp>
        <p:nvSpPr>
          <p:cNvPr id="33801" name="Rectangle 9"/>
          <p:cNvSpPr>
            <a:spLocks noChangeArrowheads="1"/>
          </p:cNvSpPr>
          <p:nvPr/>
        </p:nvSpPr>
        <p:spPr bwMode="auto">
          <a:xfrm>
            <a:off x="1627188" y="2135188"/>
            <a:ext cx="2635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CA"/>
          </a:p>
        </p:txBody>
      </p:sp>
      <p:pic>
        <p:nvPicPr>
          <p:cNvPr id="33802" name="Picture 10" descr="DSC003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73463"/>
            <a:ext cx="417195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id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eaLnBrk="1" hangingPunct="1">
              <a:defRPr/>
            </a:pPr>
            <a:endParaRPr lang="en-CA" smtClean="0"/>
          </a:p>
        </p:txBody>
      </p:sp>
      <p:pic>
        <p:nvPicPr>
          <p:cNvPr id="35843" name="Picture 3" descr="DSC0421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6988"/>
            <a:ext cx="4695825"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DSC_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78175"/>
            <a:ext cx="45720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3218" name="Rectangle 2"/>
          <p:cNvSpPr>
            <a:spLocks noGrp="1" noChangeArrowheads="1"/>
          </p:cNvSpPr>
          <p:nvPr>
            <p:ph type="title"/>
          </p:nvPr>
        </p:nvSpPr>
        <p:spPr>
          <a:xfrm>
            <a:off x="0" y="5718175"/>
            <a:ext cx="3810000" cy="1139825"/>
          </a:xfrm>
        </p:spPr>
        <p:txBody>
          <a:bodyPr/>
          <a:lstStyle/>
          <a:p>
            <a:pPr eaLnBrk="1" hangingPunct="1">
              <a:defRPr/>
            </a:pPr>
            <a:r>
              <a:rPr lang="en-CA" sz="3600" dirty="0" smtClean="0"/>
              <a:t>December 2008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pPr eaLnBrk="1" hangingPunct="1">
              <a:defRPr/>
            </a:pPr>
            <a:endParaRPr lang="en-CA" smtClean="0"/>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72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eaLnBrk="1" hangingPunct="1">
              <a:defRPr/>
            </a:pPr>
            <a:endParaRPr lang="en-CA" smtClean="0"/>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pPr eaLnBrk="1" hangingPunct="1">
              <a:defRPr/>
            </a:pPr>
            <a:endParaRPr lang="en-CA" smtClean="0"/>
          </a:p>
        </p:txBody>
      </p:sp>
      <p:pic>
        <p:nvPicPr>
          <p:cNvPr id="39939" name="Picture 3" descr="FLIR_SL3704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00" name="Rectangle 4"/>
          <p:cNvSpPr>
            <a:spLocks noGrp="1" noChangeArrowheads="1"/>
          </p:cNvSpPr>
          <p:nvPr>
            <p:ph type="title"/>
          </p:nvPr>
        </p:nvSpPr>
        <p:spPr/>
        <p:txBody>
          <a:bodyPr/>
          <a:lstStyle/>
          <a:p>
            <a:pPr eaLnBrk="1" hangingPunct="1">
              <a:defRPr/>
            </a:pPr>
            <a:endParaRPr lang="en-CA" smtClean="0"/>
          </a:p>
        </p:txBody>
      </p:sp>
      <p:pic>
        <p:nvPicPr>
          <p:cNvPr id="409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4" name="Text Box 6"/>
          <p:cNvSpPr txBox="1">
            <a:spLocks noChangeArrowheads="1"/>
          </p:cNvSpPr>
          <p:nvPr/>
        </p:nvSpPr>
        <p:spPr bwMode="auto">
          <a:xfrm>
            <a:off x="7543800" y="1295400"/>
            <a:ext cx="16002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CA" sz="1600">
                <a:solidFill>
                  <a:schemeClr val="bg2"/>
                </a:solidFill>
              </a:rPr>
              <a:t>Real-time transmission from military helicopter to airfield and mission HQ</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lstStyle/>
          <a:p>
            <a:pPr eaLnBrk="1" hangingPunct="1">
              <a:defRPr/>
            </a:pPr>
            <a:endParaRPr lang="en-CA" smtClean="0"/>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152400"/>
            <a:ext cx="8229600" cy="788988"/>
          </a:xfrm>
        </p:spPr>
        <p:txBody>
          <a:bodyPr/>
          <a:lstStyle/>
          <a:p>
            <a:pPr eaLnBrk="1" hangingPunct="1">
              <a:defRPr/>
            </a:pPr>
            <a:r>
              <a:rPr lang="en-CA" sz="3200" dirty="0" smtClean="0"/>
              <a:t>UN Peacekeepers </a:t>
            </a:r>
            <a:r>
              <a:rPr lang="en-CA" sz="2400" dirty="0" smtClean="0"/>
              <a:t>(</a:t>
            </a:r>
            <a:r>
              <a:rPr lang="en-CA" sz="2400" dirty="0"/>
              <a:t>Military &amp; </a:t>
            </a:r>
            <a:r>
              <a:rPr lang="en-CA" sz="2400" dirty="0" smtClean="0"/>
              <a:t>Police,1991-)</a:t>
            </a:r>
            <a:endParaRPr lang="en-CA" sz="3200" dirty="0" smtClean="0"/>
          </a:p>
        </p:txBody>
      </p:sp>
      <p:pic>
        <p:nvPicPr>
          <p:cNvPr id="6147" name="Picture 2" descr="E:\Dorn-Pkg_Temp\Fig2-2_UN-Pkrs-1991-2010_FromPdf.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062038"/>
            <a:ext cx="88392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2"/>
          <p:cNvSpPr txBox="1">
            <a:spLocks noChangeArrowheads="1"/>
          </p:cNvSpPr>
          <p:nvPr/>
        </p:nvSpPr>
        <p:spPr bwMode="auto">
          <a:xfrm>
            <a:off x="228600" y="6553200"/>
            <a:ext cx="102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a:t>©W.Dorn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pPr eaLnBrk="1" hangingPunct="1">
              <a:defRPr/>
            </a:pPr>
            <a:endParaRPr lang="en-CA" smtClean="0"/>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hangingPunct="1">
              <a:defRPr/>
            </a:pPr>
            <a:endParaRPr lang="en-CA" smtClean="0"/>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pPr eaLnBrk="1" hangingPunct="1">
              <a:defRPr/>
            </a:pPr>
            <a:endParaRPr lang="en-CA" smtClean="0"/>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Text Box 4"/>
          <p:cNvSpPr txBox="1">
            <a:spLocks noChangeArrowheads="1"/>
          </p:cNvSpPr>
          <p:nvPr/>
        </p:nvSpPr>
        <p:spPr bwMode="auto">
          <a:xfrm>
            <a:off x="381000" y="6248400"/>
            <a:ext cx="8458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CA"/>
              <a:t>Uruguayan CASA-212 Aviocar for observation, transport, medevac</a:t>
            </a:r>
          </a:p>
          <a:p>
            <a:pPr algn="ctr"/>
            <a:r>
              <a:rPr lang="en-CA" sz="1200"/>
              <a:t>(Dorn in khaki pants)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p:txBody>
          <a:bodyPr/>
          <a:lstStyle/>
          <a:p>
            <a:pPr eaLnBrk="1" hangingPunct="1">
              <a:defRPr/>
            </a:pPr>
            <a:endParaRPr lang="es-MX" smtClean="0"/>
          </a:p>
        </p:txBody>
      </p:sp>
      <p:pic>
        <p:nvPicPr>
          <p:cNvPr id="46083" name="3 Marcador de contenido" descr="IMG_2546.jpg"/>
          <p:cNvPicPr>
            <a:picLocks noGrp="1" noChangeAspect="1"/>
          </p:cNvPicPr>
          <p:nvPr>
            <p:ph idx="4294967295"/>
          </p:nvPr>
        </p:nvPicPr>
        <p:blipFill>
          <a:blip r:embed="rId3">
            <a:lum bright="-30000"/>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ssra\Desktop\avioneta\3I1H33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1028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6477000" y="2439988"/>
            <a:ext cx="217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CA"/>
              <a:t>Following Aircraft</a:t>
            </a:r>
          </a:p>
        </p:txBody>
      </p:sp>
      <p:sp>
        <p:nvSpPr>
          <p:cNvPr id="47108" name="Line 5"/>
          <p:cNvSpPr>
            <a:spLocks noChangeShapeType="1"/>
          </p:cNvSpPr>
          <p:nvPr/>
        </p:nvSpPr>
        <p:spPr bwMode="auto">
          <a:xfrm flipH="1">
            <a:off x="4419600" y="2819400"/>
            <a:ext cx="129540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ssra\Desktop\avioneta\3I1H33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8" y="0"/>
            <a:ext cx="1028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ssra\Desktop\avioneta\3I1H3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3632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ssra\Desktop\avioneta\3I1H3392am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1062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E:\CAS212_417529_13Oct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0" y="1371600"/>
            <a:ext cx="41529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304800" y="304800"/>
            <a:ext cx="8366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defRPr/>
            </a:pPr>
            <a:r>
              <a:rPr lang="en-CA" sz="4400" dirty="0" smtClean="0">
                <a:solidFill>
                  <a:schemeClr val="tx2"/>
                </a:solidFill>
                <a:effectLst>
                  <a:outerShdw blurRad="38100" dist="38100" dir="2700000" algn="tl">
                    <a:srgbClr val="000000"/>
                  </a:outerShdw>
                </a:effectLst>
                <a:latin typeface="+mj-lt"/>
                <a:ea typeface="+mj-ea"/>
                <a:cs typeface="+mj-cs"/>
              </a:rPr>
              <a:t>Casa-212 Crash (2009)</a:t>
            </a:r>
          </a:p>
        </p:txBody>
      </p:sp>
      <p:pic>
        <p:nvPicPr>
          <p:cNvPr id="51204" name="Picture 4" descr="E:\CASA212_Jordanians_417530_9Oct2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46482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E:\CASA212_Uruguyans-MINUSTAH_UN-Photo-417528_m-Dorminio_13Oct20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46482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39825"/>
          </a:xfrm>
        </p:spPr>
        <p:txBody>
          <a:bodyPr/>
          <a:lstStyle/>
          <a:p>
            <a:pPr eaLnBrk="1" hangingPunct="1">
              <a:defRPr/>
            </a:pPr>
            <a:r>
              <a:rPr lang="en-CA" dirty="0" smtClean="0"/>
              <a:t>Unmanned (</a:t>
            </a:r>
            <a:r>
              <a:rPr lang="en-CA" dirty="0" err="1" smtClean="0"/>
              <a:t>vs</a:t>
            </a:r>
            <a:r>
              <a:rPr lang="en-CA" dirty="0" smtClean="0"/>
              <a:t> Manned)</a:t>
            </a:r>
          </a:p>
        </p:txBody>
      </p:sp>
      <p:sp>
        <p:nvSpPr>
          <p:cNvPr id="3" name="Content Placeholder 2"/>
          <p:cNvSpPr>
            <a:spLocks noGrp="1"/>
          </p:cNvSpPr>
          <p:nvPr>
            <p:ph idx="1"/>
          </p:nvPr>
        </p:nvSpPr>
        <p:spPr>
          <a:xfrm>
            <a:off x="533400" y="1219200"/>
            <a:ext cx="8229600" cy="4530725"/>
          </a:xfrm>
        </p:spPr>
        <p:txBody>
          <a:bodyPr/>
          <a:lstStyle/>
          <a:p>
            <a:pPr eaLnBrk="1" hangingPunct="1">
              <a:defRPr/>
            </a:pPr>
            <a:r>
              <a:rPr lang="en-CA" sz="2800" dirty="0" smtClean="0"/>
              <a:t>Safety and security</a:t>
            </a:r>
          </a:p>
          <a:p>
            <a:pPr lvl="1" eaLnBrk="1" hangingPunct="1">
              <a:defRPr/>
            </a:pPr>
            <a:r>
              <a:rPr lang="en-CA" sz="2400" dirty="0" smtClean="0"/>
              <a:t>Accident or attack</a:t>
            </a:r>
            <a:endParaRPr lang="en-CA" sz="2400" dirty="0"/>
          </a:p>
          <a:p>
            <a:pPr lvl="1" eaLnBrk="1" hangingPunct="1">
              <a:defRPr/>
            </a:pPr>
            <a:r>
              <a:rPr lang="en-CA" sz="2400" dirty="0"/>
              <a:t>Peacekeeper’s </a:t>
            </a:r>
            <a:r>
              <a:rPr lang="en-CA" sz="2400" dirty="0" smtClean="0"/>
              <a:t>dilemma</a:t>
            </a:r>
          </a:p>
          <a:p>
            <a:pPr eaLnBrk="1" hangingPunct="1">
              <a:defRPr/>
            </a:pPr>
            <a:r>
              <a:rPr lang="en-CA" sz="2800" dirty="0" smtClean="0"/>
              <a:t>Night flying</a:t>
            </a:r>
          </a:p>
          <a:p>
            <a:pPr eaLnBrk="1" hangingPunct="1">
              <a:defRPr/>
            </a:pPr>
            <a:r>
              <a:rPr lang="en-CA" sz="2800" dirty="0" smtClean="0"/>
              <a:t>Smaller, lighter</a:t>
            </a:r>
          </a:p>
          <a:p>
            <a:pPr lvl="1" eaLnBrk="1" hangingPunct="1">
              <a:defRPr/>
            </a:pPr>
            <a:r>
              <a:rPr lang="en-CA" sz="2400" dirty="0" smtClean="0"/>
              <a:t>Endurance: range and </a:t>
            </a:r>
            <a:r>
              <a:rPr lang="en-CA" sz="2400" dirty="0" err="1" smtClean="0"/>
              <a:t>loitre</a:t>
            </a:r>
            <a:r>
              <a:rPr lang="en-CA" sz="2400" dirty="0" smtClean="0"/>
              <a:t> on station</a:t>
            </a:r>
          </a:p>
          <a:p>
            <a:pPr lvl="1" eaLnBrk="1" hangingPunct="1">
              <a:defRPr/>
            </a:pPr>
            <a:r>
              <a:rPr lang="en-CA" sz="2400" dirty="0" smtClean="0"/>
              <a:t>Easier to hide, harder to shoot</a:t>
            </a:r>
          </a:p>
          <a:p>
            <a:pPr lvl="1" eaLnBrk="1" hangingPunct="1">
              <a:defRPr/>
            </a:pPr>
            <a:r>
              <a:rPr lang="en-CA" sz="2400" dirty="0" smtClean="0"/>
              <a:t>Launch locations</a:t>
            </a:r>
          </a:p>
          <a:p>
            <a:pPr eaLnBrk="1" hangingPunct="1">
              <a:defRPr/>
            </a:pPr>
            <a:r>
              <a:rPr lang="en-CA" sz="2800" dirty="0" smtClean="0"/>
              <a:t>Expense</a:t>
            </a:r>
          </a:p>
          <a:p>
            <a:pPr eaLnBrk="1" hangingPunct="1">
              <a:defRPr/>
            </a:pPr>
            <a:r>
              <a:rPr lang="en-CA" sz="2800" dirty="0" smtClean="0"/>
              <a:t>Personnel location</a:t>
            </a:r>
          </a:p>
          <a:p>
            <a:pPr lvl="1" eaLnBrk="1" hangingPunct="1">
              <a:defRPr/>
            </a:pPr>
            <a:r>
              <a:rPr lang="en-CA" sz="2400" dirty="0" smtClean="0"/>
              <a:t>Shift work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6587"/>
          </a:xfrm>
        </p:spPr>
        <p:txBody>
          <a:bodyPr/>
          <a:lstStyle/>
          <a:p>
            <a:pPr>
              <a:defRPr/>
            </a:pPr>
            <a:r>
              <a:rPr lang="en-CA" dirty="0" smtClean="0"/>
              <a:t>UN Peacekeeping Today</a:t>
            </a:r>
            <a:endParaRPr lang="en-CA" dirty="0"/>
          </a:p>
        </p:txBody>
      </p:sp>
      <p:pic>
        <p:nvPicPr>
          <p:cNvPr id="717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096963"/>
            <a:ext cx="6172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457200" y="277813"/>
            <a:ext cx="8229600" cy="712787"/>
          </a:xfrm>
        </p:spPr>
        <p:txBody>
          <a:bodyPr/>
          <a:lstStyle/>
          <a:p>
            <a:pPr eaLnBrk="1" hangingPunct="1">
              <a:defRPr/>
            </a:pPr>
            <a:r>
              <a:rPr lang="en-US" dirty="0" smtClean="0"/>
              <a:t>Piloting UAVs</a:t>
            </a:r>
          </a:p>
        </p:txBody>
      </p:sp>
      <p:pic>
        <p:nvPicPr>
          <p:cNvPr id="53251" name="Picture 3" descr="Image:CBP unmanned aerial vehicle contro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0899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pPr eaLnBrk="1" hangingPunct="1">
              <a:defRPr/>
            </a:pPr>
            <a:r>
              <a:rPr lang="en-US" sz="3200" b="1" dirty="0" smtClean="0"/>
              <a:t>EUFOR UAV Support to MONUC (2006)</a:t>
            </a:r>
          </a:p>
        </p:txBody>
      </p:sp>
      <p:pic>
        <p:nvPicPr>
          <p:cNvPr id="54275" name="Picture 4" descr="UAV_Belgium_RDC-UAV-SIGLE-PREFLIGH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44958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05400" y="1779588"/>
            <a:ext cx="3886200" cy="1784350"/>
          </a:xfrm>
          <a:prstGeom prst="rect">
            <a:avLst/>
          </a:prstGeom>
          <a:noFill/>
        </p:spPr>
        <p:txBody>
          <a:bodyPr>
            <a:spAutoFit/>
          </a:bodyPr>
          <a:lstStyle/>
          <a:p>
            <a:pPr>
              <a:defRPr/>
            </a:pPr>
            <a:r>
              <a:rPr lang="en-CA" sz="2000" dirty="0"/>
              <a:t>B-Hunter </a:t>
            </a:r>
          </a:p>
          <a:p>
            <a:pPr marL="285750" indent="-285750">
              <a:buFontTx/>
              <a:buChar char="-"/>
              <a:defRPr/>
            </a:pPr>
            <a:r>
              <a:rPr lang="en-CA" dirty="0"/>
              <a:t>Belgian contribution to EUFOR</a:t>
            </a:r>
          </a:p>
          <a:p>
            <a:pPr marL="285750" indent="-285750">
              <a:buFontTx/>
              <a:buChar char="-"/>
              <a:defRPr/>
            </a:pPr>
            <a:r>
              <a:rPr lang="en-CA" dirty="0"/>
              <a:t>Israel Aircraft Industries </a:t>
            </a:r>
          </a:p>
          <a:p>
            <a:pPr marL="285750" indent="-285750">
              <a:buFontTx/>
              <a:buChar char="-"/>
              <a:defRPr/>
            </a:pPr>
            <a:r>
              <a:rPr lang="en-CA" dirty="0"/>
              <a:t>Bosnia (2005) 400 flight </a:t>
            </a:r>
            <a:r>
              <a:rPr lang="en-CA" dirty="0" err="1"/>
              <a:t>hrs</a:t>
            </a:r>
            <a:endParaRPr lang="en-CA" dirty="0"/>
          </a:p>
          <a:p>
            <a:pPr marL="285750" indent="-285750">
              <a:buFontTx/>
              <a:buChar char="-"/>
              <a:defRPr/>
            </a:pPr>
            <a:r>
              <a:rPr lang="en-CA" dirty="0"/>
              <a:t>DRC (2006) 300 flight </a:t>
            </a:r>
            <a:r>
              <a:rPr lang="en-CA" dirty="0" err="1"/>
              <a:t>hrs</a:t>
            </a:r>
            <a:endParaRPr lang="en-CA" dirty="0"/>
          </a:p>
        </p:txBody>
      </p:sp>
      <p:pic>
        <p:nvPicPr>
          <p:cNvPr id="54277" name="Picture 4"/>
          <p:cNvPicPr>
            <a:picLocks noChangeAspect="1" noChangeArrowheads="1"/>
          </p:cNvPicPr>
          <p:nvPr/>
        </p:nvPicPr>
        <p:blipFill>
          <a:blip r:embed="rId3">
            <a:extLst>
              <a:ext uri="{28A0092B-C50C-407E-A947-70E740481C1C}">
                <a14:useLocalDpi xmlns:a14="http://schemas.microsoft.com/office/drawing/2010/main" val="0"/>
              </a:ext>
            </a:extLst>
          </a:blip>
          <a:srcRect r="2222"/>
          <a:stretch>
            <a:fillRect/>
          </a:stretch>
        </p:blipFill>
        <p:spPr bwMode="auto">
          <a:xfrm>
            <a:off x="5372100" y="4038600"/>
            <a:ext cx="33528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Congolese arms race  </a:t>
            </a:r>
            <a:endParaRPr lang="en-CA" dirty="0"/>
          </a:p>
        </p:txBody>
      </p:sp>
      <p:sp>
        <p:nvSpPr>
          <p:cNvPr id="3" name="Content Placeholder 2"/>
          <p:cNvSpPr>
            <a:spLocks noGrp="1"/>
          </p:cNvSpPr>
          <p:nvPr>
            <p:ph idx="1"/>
          </p:nvPr>
        </p:nvSpPr>
        <p:spPr>
          <a:xfrm>
            <a:off x="369888" y="2209800"/>
            <a:ext cx="4572000" cy="3921125"/>
          </a:xfrm>
        </p:spPr>
        <p:txBody>
          <a:bodyPr/>
          <a:lstStyle/>
          <a:p>
            <a:pPr>
              <a:defRPr/>
            </a:pPr>
            <a:r>
              <a:rPr lang="en-CA" sz="2400" dirty="0"/>
              <a:t>President Kabila </a:t>
            </a:r>
            <a:r>
              <a:rPr lang="en-CA" sz="2400" dirty="0" err="1"/>
              <a:t>vs</a:t>
            </a:r>
            <a:r>
              <a:rPr lang="en-CA" sz="2400" dirty="0"/>
              <a:t> </a:t>
            </a:r>
            <a:r>
              <a:rPr lang="en-CA" sz="2400" dirty="0" smtClean="0"/>
              <a:t/>
            </a:r>
            <a:br>
              <a:rPr lang="en-CA" sz="2400" dirty="0" smtClean="0"/>
            </a:br>
            <a:r>
              <a:rPr lang="en-CA" sz="2400" dirty="0" smtClean="0"/>
              <a:t>Vice-President </a:t>
            </a:r>
            <a:r>
              <a:rPr lang="en-CA" sz="2400" dirty="0"/>
              <a:t>Bemba</a:t>
            </a:r>
            <a:endParaRPr lang="en-CA" sz="2400" dirty="0" smtClean="0"/>
          </a:p>
          <a:p>
            <a:pPr>
              <a:defRPr/>
            </a:pPr>
            <a:endParaRPr lang="en-CA" sz="2400" dirty="0"/>
          </a:p>
          <a:p>
            <a:pPr>
              <a:defRPr/>
            </a:pPr>
            <a:r>
              <a:rPr lang="en-CA" sz="2400" dirty="0" smtClean="0"/>
              <a:t>Tanks shipped by rail</a:t>
            </a:r>
          </a:p>
          <a:p>
            <a:pPr>
              <a:defRPr/>
            </a:pPr>
            <a:endParaRPr lang="en-CA" sz="1800" dirty="0" smtClean="0"/>
          </a:p>
          <a:p>
            <a:pPr>
              <a:defRPr/>
            </a:pPr>
            <a:endParaRPr lang="en-CA" sz="1800" dirty="0" smtClean="0"/>
          </a:p>
          <a:p>
            <a:pPr>
              <a:defRPr/>
            </a:pPr>
            <a:r>
              <a:rPr lang="en-CA" sz="2400" dirty="0" smtClean="0"/>
              <a:t>Dugout canoes filled with small arms across Congo River</a:t>
            </a:r>
          </a:p>
          <a:p>
            <a:pPr>
              <a:defRPr/>
            </a:pPr>
            <a:endParaRPr lang="en-CA" dirty="0"/>
          </a:p>
        </p:txBody>
      </p:sp>
      <p:pic>
        <p:nvPicPr>
          <p:cNvPr id="55300" name="Picture 3" descr="06091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381635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pPr eaLnBrk="1" hangingPunct="1">
              <a:defRPr/>
            </a:pPr>
            <a:r>
              <a:rPr lang="en-CA" sz="4000" dirty="0" smtClean="0"/>
              <a:t>Kinshasa, 20-22 August 2006 </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t="12582"/>
          <a:stretch>
            <a:fillRect/>
          </a:stretch>
        </p:blipFill>
        <p:spPr bwMode="auto">
          <a:xfrm>
            <a:off x="71438" y="1295400"/>
            <a:ext cx="89916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495925"/>
            <a:ext cx="13811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CA" smtClean="0"/>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04800"/>
            <a:ext cx="9120187"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34000"/>
            <a:ext cx="1246188"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CA" dirty="0" smtClean="0"/>
              <a:t>2006</a:t>
            </a:r>
          </a:p>
        </p:txBody>
      </p:sp>
      <p:sp>
        <p:nvSpPr>
          <p:cNvPr id="3" name="Content Placeholder 2"/>
          <p:cNvSpPr>
            <a:spLocks noGrp="1"/>
          </p:cNvSpPr>
          <p:nvPr>
            <p:ph idx="1"/>
          </p:nvPr>
        </p:nvSpPr>
        <p:spPr/>
        <p:txBody>
          <a:bodyPr/>
          <a:lstStyle/>
          <a:p>
            <a:pPr eaLnBrk="1" hangingPunct="1">
              <a:defRPr/>
            </a:pPr>
            <a:endParaRPr lang="en-CA" sz="5400" dirty="0" smtClean="0"/>
          </a:p>
          <a:p>
            <a:pPr marL="0" indent="0" eaLnBrk="1" hangingPunct="1">
              <a:buFont typeface="Wingdings" pitchFamily="2" charset="2"/>
              <a:buNone/>
              <a:defRPr/>
            </a:pPr>
            <a:r>
              <a:rPr lang="en-CA" dirty="0" smtClean="0"/>
              <a:t>Operational problems</a:t>
            </a:r>
          </a:p>
          <a:p>
            <a:pPr lvl="1" eaLnBrk="1" hangingPunct="1">
              <a:defRPr/>
            </a:pPr>
            <a:r>
              <a:rPr lang="en-CA" dirty="0" smtClean="0"/>
              <a:t> 1 shot down</a:t>
            </a:r>
          </a:p>
          <a:p>
            <a:pPr lvl="1" eaLnBrk="1" hangingPunct="1">
              <a:defRPr/>
            </a:pPr>
            <a:r>
              <a:rPr lang="en-CA" dirty="0" smtClean="0"/>
              <a:t> 1 crashed, causing fatalities on ground</a:t>
            </a:r>
          </a:p>
          <a:p>
            <a:pPr lvl="1" eaLnBrk="1" hangingPunct="1">
              <a:defRPr/>
            </a:pPr>
            <a:r>
              <a:rPr lang="en-CA" dirty="0" smtClean="0"/>
              <a:t> Info-sharing EUFOR/UN</a:t>
            </a:r>
          </a:p>
          <a:p>
            <a:pPr lvl="1" eaLnBrk="1" hangingPunct="1">
              <a:defRPr/>
            </a:pPr>
            <a:endParaRPr lang="en-CA" dirty="0"/>
          </a:p>
          <a:p>
            <a:pPr marL="0" indent="0" eaLnBrk="1" hangingPunct="1">
              <a:buFont typeface="Wingdings" pitchFamily="2" charset="2"/>
              <a:buNone/>
              <a:defRPr/>
            </a:pPr>
            <a:r>
              <a:rPr lang="en-CA" dirty="0" smtClean="0"/>
              <a:t>Political problems</a:t>
            </a:r>
          </a:p>
          <a:p>
            <a:pPr lvl="1" eaLnBrk="1" hangingPunct="1">
              <a:defRPr/>
            </a:pPr>
            <a:r>
              <a:rPr lang="en-CA" dirty="0" smtClean="0"/>
              <a:t>Host-state info demands</a:t>
            </a:r>
          </a:p>
          <a:p>
            <a:pPr eaLnBrk="1" hangingPunct="1">
              <a:defRPr/>
            </a:pPr>
            <a:endParaRPr lang="en-CA" dirty="0" smtClean="0"/>
          </a:p>
          <a:p>
            <a:pPr eaLnBrk="1" hangingPunct="1">
              <a:defRPr/>
            </a:pPr>
            <a:endParaRPr lang="en-CA" dirty="0" smtClean="0"/>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170656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5029200"/>
            <a:ext cx="15621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457200" y="277813"/>
            <a:ext cx="8229600" cy="865187"/>
          </a:xfrm>
        </p:spPr>
        <p:txBody>
          <a:bodyPr/>
          <a:lstStyle/>
          <a:p>
            <a:pPr eaLnBrk="1" hangingPunct="1">
              <a:defRPr/>
            </a:pPr>
            <a:r>
              <a:rPr lang="en-US" dirty="0" smtClean="0"/>
              <a:t>UAV Proliferation</a:t>
            </a:r>
          </a:p>
        </p:txBody>
      </p:sp>
      <p:sp>
        <p:nvSpPr>
          <p:cNvPr id="59395" name="Rectangle 4"/>
          <p:cNvSpPr>
            <a:spLocks noChangeArrowheads="1"/>
          </p:cNvSpPr>
          <p:nvPr/>
        </p:nvSpPr>
        <p:spPr bwMode="auto">
          <a:xfrm>
            <a:off x="533400" y="3429000"/>
            <a:ext cx="896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Israeli</a:t>
            </a:r>
          </a:p>
        </p:txBody>
      </p:sp>
      <p:pic>
        <p:nvPicPr>
          <p:cNvPr id="59396" name="Picture 5" descr="Aeroso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550" y="1419225"/>
            <a:ext cx="25146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6"/>
          <p:cNvSpPr>
            <a:spLocks noChangeArrowheads="1"/>
          </p:cNvSpPr>
          <p:nvPr/>
        </p:nvSpPr>
        <p:spPr bwMode="auto">
          <a:xfrm>
            <a:off x="7023100" y="3552825"/>
            <a:ext cx="1335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Australian</a:t>
            </a:r>
          </a:p>
        </p:txBody>
      </p:sp>
      <p:pic>
        <p:nvPicPr>
          <p:cNvPr id="59398" name="Picture 7" descr="bg-uav-histor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19600"/>
            <a:ext cx="19050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8"/>
          <p:cNvSpPr>
            <a:spLocks noChangeArrowheads="1"/>
          </p:cNvSpPr>
          <p:nvPr/>
        </p:nvSpPr>
        <p:spPr bwMode="auto">
          <a:xfrm>
            <a:off x="982663" y="6315075"/>
            <a:ext cx="1249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Canadian</a:t>
            </a:r>
          </a:p>
        </p:txBody>
      </p:sp>
      <p:pic>
        <p:nvPicPr>
          <p:cNvPr id="59400" name="Picture 9" descr="bg-uav-projec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438" y="5518150"/>
            <a:ext cx="1143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0" descr="nellis_airshow_2005_05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419225"/>
            <a:ext cx="2605088"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Rectangle 11"/>
          <p:cNvSpPr>
            <a:spLocks noChangeArrowheads="1"/>
          </p:cNvSpPr>
          <p:nvPr/>
        </p:nvSpPr>
        <p:spPr bwMode="auto">
          <a:xfrm>
            <a:off x="4254500" y="3368675"/>
            <a:ext cx="1258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American</a:t>
            </a:r>
          </a:p>
        </p:txBody>
      </p:sp>
      <p:pic>
        <p:nvPicPr>
          <p:cNvPr id="59403" name="Picture 12" descr="rmax-spray"/>
          <p:cNvPicPr>
            <a:picLocks noChangeAspect="1" noChangeArrowheads="1"/>
          </p:cNvPicPr>
          <p:nvPr/>
        </p:nvPicPr>
        <p:blipFill>
          <a:blip r:embed="rId6">
            <a:extLst>
              <a:ext uri="{28A0092B-C50C-407E-A947-70E740481C1C}">
                <a14:useLocalDpi xmlns:a14="http://schemas.microsoft.com/office/drawing/2010/main" val="0"/>
              </a:ext>
            </a:extLst>
          </a:blip>
          <a:srcRect b="18584"/>
          <a:stretch>
            <a:fillRect/>
          </a:stretch>
        </p:blipFill>
        <p:spPr bwMode="auto">
          <a:xfrm>
            <a:off x="3617913" y="4414838"/>
            <a:ext cx="23336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Rectangle 13"/>
          <p:cNvSpPr>
            <a:spLocks noChangeArrowheads="1"/>
          </p:cNvSpPr>
          <p:nvPr/>
        </p:nvSpPr>
        <p:spPr bwMode="auto">
          <a:xfrm>
            <a:off x="4165600" y="6410325"/>
            <a:ext cx="1239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Japanese</a:t>
            </a:r>
          </a:p>
        </p:txBody>
      </p:sp>
      <p:sp>
        <p:nvSpPr>
          <p:cNvPr id="59405" name="Text Box 14"/>
          <p:cNvSpPr txBox="1">
            <a:spLocks noChangeArrowheads="1"/>
          </p:cNvSpPr>
          <p:nvPr/>
        </p:nvSpPr>
        <p:spPr bwMode="auto">
          <a:xfrm>
            <a:off x="7283450" y="5024438"/>
            <a:ext cx="1703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600"/>
              <a:t>Hand launched</a:t>
            </a:r>
          </a:p>
        </p:txBody>
      </p:sp>
      <p:pic>
        <p:nvPicPr>
          <p:cNvPr id="59406" name="Picture 17" descr="File:IAI Heron 1 in flight 2.JPE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447800"/>
            <a:ext cx="28956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6587"/>
          </a:xfrm>
        </p:spPr>
        <p:txBody>
          <a:bodyPr/>
          <a:lstStyle/>
          <a:p>
            <a:pPr>
              <a:defRPr/>
            </a:pPr>
            <a:r>
              <a:rPr lang="en-CA" sz="3200" dirty="0" smtClean="0">
                <a:cs typeface="Arial" pitchFamily="34" charset="0"/>
              </a:rPr>
              <a:t>Contracted UAS by UN</a:t>
            </a:r>
            <a:endParaRPr lang="en-CA" sz="3200" dirty="0">
              <a:cs typeface="Arial" pitchFamily="34" charset="0"/>
            </a:endParaRPr>
          </a:p>
        </p:txBody>
      </p:sp>
      <p:sp>
        <p:nvSpPr>
          <p:cNvPr id="3" name="Content Placeholder 2"/>
          <p:cNvSpPr>
            <a:spLocks noGrp="1"/>
          </p:cNvSpPr>
          <p:nvPr>
            <p:ph idx="1"/>
          </p:nvPr>
        </p:nvSpPr>
        <p:spPr>
          <a:xfrm>
            <a:off x="457200" y="1676400"/>
            <a:ext cx="8229600" cy="4530725"/>
          </a:xfrm>
        </p:spPr>
        <p:txBody>
          <a:bodyPr/>
          <a:lstStyle/>
          <a:p>
            <a:pPr marL="0" indent="0">
              <a:buFont typeface="Wingdings" pitchFamily="2" charset="2"/>
              <a:buNone/>
              <a:defRPr/>
            </a:pPr>
            <a:r>
              <a:rPr lang="en-CA" sz="2400" u="sng" dirty="0">
                <a:effectLst/>
                <a:latin typeface="Arial" pitchFamily="34" charset="0"/>
                <a:cs typeface="Arial" pitchFamily="34" charset="0"/>
              </a:rPr>
              <a:t>Request for Proposal</a:t>
            </a:r>
            <a:endParaRPr lang="en-CA" sz="2400" u="sng" dirty="0" smtClean="0">
              <a:effectLst/>
            </a:endParaRPr>
          </a:p>
          <a:p>
            <a:pPr>
              <a:defRPr/>
            </a:pPr>
            <a:r>
              <a:rPr lang="en-CA" sz="2400" dirty="0" smtClean="0">
                <a:effectLst/>
              </a:rPr>
              <a:t>6 UAVs, 2 ground segments (</a:t>
            </a:r>
            <a:r>
              <a:rPr lang="en-CA" sz="2400" dirty="0" err="1" smtClean="0">
                <a:effectLst/>
              </a:rPr>
              <a:t>Goma</a:t>
            </a:r>
            <a:r>
              <a:rPr lang="en-CA" sz="2400" dirty="0" smtClean="0">
                <a:effectLst/>
              </a:rPr>
              <a:t> and </a:t>
            </a:r>
            <a:r>
              <a:rPr lang="en-CA" sz="2400" dirty="0" err="1" smtClean="0">
                <a:effectLst/>
              </a:rPr>
              <a:t>Bunia</a:t>
            </a:r>
            <a:r>
              <a:rPr lang="en-CA" sz="2400" dirty="0" smtClean="0">
                <a:effectLst/>
              </a:rPr>
              <a:t>)</a:t>
            </a:r>
          </a:p>
          <a:p>
            <a:pPr>
              <a:defRPr/>
            </a:pPr>
            <a:r>
              <a:rPr lang="en-CA" sz="2400" dirty="0" smtClean="0">
                <a:effectLst/>
              </a:rPr>
              <a:t>10-12 </a:t>
            </a:r>
            <a:r>
              <a:rPr lang="en-CA" sz="2400" dirty="0" err="1" smtClean="0">
                <a:effectLst/>
              </a:rPr>
              <a:t>hrs</a:t>
            </a:r>
            <a:r>
              <a:rPr lang="en-CA" sz="2400" dirty="0" smtClean="0">
                <a:effectLst/>
              </a:rPr>
              <a:t> per day; surge 72+ </a:t>
            </a:r>
            <a:r>
              <a:rPr lang="en-CA" sz="2400" dirty="0" err="1">
                <a:effectLst/>
              </a:rPr>
              <a:t>hrs</a:t>
            </a:r>
            <a:r>
              <a:rPr lang="en-CA" sz="2400" dirty="0">
                <a:effectLst/>
              </a:rPr>
              <a:t> </a:t>
            </a:r>
            <a:r>
              <a:rPr lang="en-CA" sz="2400" dirty="0" smtClean="0">
                <a:effectLst/>
              </a:rPr>
              <a:t>(crisis)</a:t>
            </a:r>
          </a:p>
          <a:p>
            <a:pPr>
              <a:defRPr/>
            </a:pPr>
            <a:r>
              <a:rPr lang="en-CA" sz="2400" dirty="0">
                <a:effectLst/>
              </a:rPr>
              <a:t>Camera: </a:t>
            </a:r>
            <a:r>
              <a:rPr lang="en-CA" sz="2400" dirty="0" err="1">
                <a:effectLst/>
              </a:rPr>
              <a:t>day&amp;night</a:t>
            </a:r>
            <a:r>
              <a:rPr lang="en-CA" sz="2400" dirty="0">
                <a:effectLst/>
              </a:rPr>
              <a:t>, 2 m at 5 km slant </a:t>
            </a:r>
            <a:r>
              <a:rPr lang="en-CA" sz="2400" dirty="0" smtClean="0">
                <a:effectLst/>
              </a:rPr>
              <a:t>range; 		growth to SIGINT </a:t>
            </a:r>
            <a:r>
              <a:rPr lang="en-CA" sz="2400" dirty="0">
                <a:effectLst/>
              </a:rPr>
              <a:t>and </a:t>
            </a:r>
            <a:r>
              <a:rPr lang="en-CA" sz="2400" dirty="0" smtClean="0">
                <a:effectLst/>
              </a:rPr>
              <a:t>SAR</a:t>
            </a:r>
          </a:p>
          <a:p>
            <a:pPr>
              <a:defRPr/>
            </a:pPr>
            <a:r>
              <a:rPr lang="en-CA" sz="2400" dirty="0" smtClean="0">
                <a:effectLst/>
              </a:rPr>
              <a:t>RVT </a:t>
            </a:r>
            <a:r>
              <a:rPr lang="en-CA" sz="2400" dirty="0">
                <a:effectLst/>
              </a:rPr>
              <a:t>to </a:t>
            </a:r>
            <a:r>
              <a:rPr lang="en-CA" sz="2400" dirty="0" smtClean="0">
                <a:effectLst/>
              </a:rPr>
              <a:t>forward units - training </a:t>
            </a:r>
            <a:r>
              <a:rPr lang="en-CA" sz="2400" dirty="0">
                <a:effectLst/>
              </a:rPr>
              <a:t>from contractors</a:t>
            </a:r>
          </a:p>
          <a:p>
            <a:pPr>
              <a:defRPr/>
            </a:pPr>
            <a:r>
              <a:rPr lang="en-CA" sz="2400" dirty="0">
                <a:effectLst/>
              </a:rPr>
              <a:t>Budget of $22 million per </a:t>
            </a:r>
            <a:r>
              <a:rPr lang="en-CA" sz="2400" dirty="0" smtClean="0">
                <a:effectLst/>
              </a:rPr>
              <a:t>year for 4-5 years</a:t>
            </a:r>
          </a:p>
          <a:p>
            <a:pPr>
              <a:defRPr/>
            </a:pPr>
            <a:r>
              <a:rPr lang="en-CA" sz="2400" dirty="0" smtClean="0">
                <a:effectLst/>
              </a:rPr>
              <a:t>30</a:t>
            </a:r>
            <a:r>
              <a:rPr lang="en-CA" sz="2400" dirty="0">
                <a:effectLst/>
              </a:rPr>
              <a:t>+ </a:t>
            </a:r>
            <a:r>
              <a:rPr lang="en-CA" sz="2400" dirty="0" smtClean="0">
                <a:effectLst/>
              </a:rPr>
              <a:t>EOIs; </a:t>
            </a:r>
            <a:r>
              <a:rPr lang="en-CA" sz="2400" dirty="0">
                <a:effectLst/>
              </a:rPr>
              <a:t>6 </a:t>
            </a:r>
            <a:r>
              <a:rPr lang="en-CA" sz="2400" dirty="0" smtClean="0">
                <a:effectLst/>
              </a:rPr>
              <a:t>bids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Contracted UAS</a:t>
            </a:r>
            <a:endParaRPr lang="en-CA" dirty="0"/>
          </a:p>
        </p:txBody>
      </p:sp>
      <p:sp>
        <p:nvSpPr>
          <p:cNvPr id="3" name="Content Placeholder 2"/>
          <p:cNvSpPr>
            <a:spLocks noGrp="1"/>
          </p:cNvSpPr>
          <p:nvPr>
            <p:ph idx="1"/>
          </p:nvPr>
        </p:nvSpPr>
        <p:spPr/>
        <p:txBody>
          <a:bodyPr/>
          <a:lstStyle/>
          <a:p>
            <a:pPr>
              <a:defRPr/>
            </a:pPr>
            <a:r>
              <a:rPr lang="en-CA" sz="2400" dirty="0" smtClean="0">
                <a:effectLst/>
              </a:rPr>
              <a:t>Government of DR Congo (</a:t>
            </a:r>
            <a:r>
              <a:rPr lang="en-CA" sz="2400" dirty="0" err="1" smtClean="0">
                <a:effectLst/>
              </a:rPr>
              <a:t>GoDRC</a:t>
            </a:r>
            <a:r>
              <a:rPr lang="en-CA" sz="2400" dirty="0" smtClean="0">
                <a:effectLst/>
              </a:rPr>
              <a:t>) </a:t>
            </a:r>
            <a:endParaRPr lang="en-CA" sz="2400" dirty="0">
              <a:effectLst/>
            </a:endParaRPr>
          </a:p>
          <a:p>
            <a:pPr lvl="1">
              <a:defRPr/>
            </a:pPr>
            <a:r>
              <a:rPr lang="en-CA" sz="2000" dirty="0">
                <a:effectLst/>
              </a:rPr>
              <a:t>Accepted in 2009</a:t>
            </a:r>
          </a:p>
          <a:p>
            <a:pPr lvl="1">
              <a:defRPr/>
            </a:pPr>
            <a:r>
              <a:rPr lang="en-CA" sz="2000" dirty="0">
                <a:effectLst/>
              </a:rPr>
              <a:t>Questioned missions (MONUSCO)</a:t>
            </a:r>
          </a:p>
          <a:p>
            <a:pPr lvl="1">
              <a:defRPr/>
            </a:pPr>
            <a:endParaRPr lang="en-CA" sz="2000" dirty="0">
              <a:effectLst/>
            </a:endParaRPr>
          </a:p>
          <a:p>
            <a:pPr>
              <a:defRPr/>
            </a:pPr>
            <a:r>
              <a:rPr lang="en-CA" sz="2400" dirty="0">
                <a:effectLst/>
              </a:rPr>
              <a:t>Mission doubts </a:t>
            </a:r>
            <a:r>
              <a:rPr lang="en-CA" sz="2400" dirty="0" smtClean="0">
                <a:effectLst/>
              </a:rPr>
              <a:t>UAV feasibility &amp; cost-effectiveness</a:t>
            </a:r>
            <a:endParaRPr lang="en-CA" sz="2400" dirty="0">
              <a:effectLst/>
            </a:endParaRPr>
          </a:p>
          <a:p>
            <a:pPr lvl="1">
              <a:defRPr/>
            </a:pPr>
            <a:r>
              <a:rPr lang="en-CA" sz="2000" dirty="0">
                <a:effectLst/>
              </a:rPr>
              <a:t>Manned </a:t>
            </a:r>
            <a:r>
              <a:rPr lang="en-CA" sz="2000" dirty="0" smtClean="0">
                <a:effectLst/>
              </a:rPr>
              <a:t>helicopters preferred</a:t>
            </a:r>
          </a:p>
          <a:p>
            <a:pPr lvl="1">
              <a:defRPr/>
            </a:pPr>
            <a:endParaRPr lang="en-CA" sz="2000" dirty="0">
              <a:effectLst/>
            </a:endParaRPr>
          </a:p>
          <a:p>
            <a:pPr lvl="1">
              <a:defRPr/>
            </a:pPr>
            <a:endParaRPr lang="en-CA" sz="2000" dirty="0" smtClean="0">
              <a:effectLst/>
            </a:endParaRPr>
          </a:p>
          <a:p>
            <a:pPr>
              <a:defRPr/>
            </a:pPr>
            <a:r>
              <a:rPr lang="en-CA" sz="2400" dirty="0">
                <a:effectLst/>
              </a:rPr>
              <a:t>Renewed effort</a:t>
            </a:r>
          </a:p>
          <a:p>
            <a:pPr lvl="1">
              <a:defRPr/>
            </a:pPr>
            <a:r>
              <a:rPr lang="en-CA" sz="1800" dirty="0" smtClean="0">
                <a:effectLst/>
              </a:rPr>
              <a:t>Expression of Interest (2013)</a:t>
            </a:r>
            <a:endParaRPr lang="en-CA" sz="1800" dirty="0">
              <a:effectLst/>
            </a:endParaRPr>
          </a:p>
          <a:p>
            <a:pPr>
              <a:defRPr/>
            </a:pPr>
            <a:endParaRPr lang="en-CA"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pPr eaLnBrk="1" hangingPunct="1">
              <a:defRPr/>
            </a:pPr>
            <a:r>
              <a:rPr lang="en-US" sz="4000" smtClean="0"/>
              <a:t>Overview: UN Technological Status</a:t>
            </a:r>
          </a:p>
        </p:txBody>
      </p:sp>
      <p:sp>
        <p:nvSpPr>
          <p:cNvPr id="444419" name="Rectangle 3"/>
          <p:cNvSpPr>
            <a:spLocks noGrp="1" noChangeArrowheads="1"/>
          </p:cNvSpPr>
          <p:nvPr>
            <p:ph type="body" idx="1"/>
          </p:nvPr>
        </p:nvSpPr>
        <p:spPr/>
        <p:txBody>
          <a:bodyPr/>
          <a:lstStyle/>
          <a:p>
            <a:pPr lvl="2" eaLnBrk="1" hangingPunct="1">
              <a:lnSpc>
                <a:spcPct val="80000"/>
              </a:lnSpc>
              <a:defRPr/>
            </a:pPr>
            <a:endParaRPr lang="en-US" sz="1600" b="1" dirty="0" smtClean="0"/>
          </a:p>
          <a:p>
            <a:pPr eaLnBrk="1" hangingPunct="1">
              <a:lnSpc>
                <a:spcPct val="80000"/>
              </a:lnSpc>
              <a:defRPr/>
            </a:pPr>
            <a:r>
              <a:rPr lang="en-US" sz="2000" dirty="0" smtClean="0"/>
              <a:t>Aerial imagery</a:t>
            </a:r>
          </a:p>
          <a:p>
            <a:pPr lvl="1" eaLnBrk="1" hangingPunct="1">
              <a:lnSpc>
                <a:spcPct val="80000"/>
              </a:lnSpc>
              <a:defRPr/>
            </a:pPr>
            <a:r>
              <a:rPr lang="en-US" sz="1800" dirty="0" smtClean="0"/>
              <a:t>No UAVs deployed by UN (yet)</a:t>
            </a:r>
          </a:p>
          <a:p>
            <a:pPr lvl="1" eaLnBrk="1" hangingPunct="1">
              <a:lnSpc>
                <a:spcPct val="80000"/>
              </a:lnSpc>
              <a:defRPr/>
            </a:pPr>
            <a:r>
              <a:rPr lang="en-US" sz="1800" dirty="0" smtClean="0"/>
              <a:t>Real time video transmission to MINUSTAH </a:t>
            </a:r>
            <a:r>
              <a:rPr lang="en-US" sz="1800" dirty="0" err="1" smtClean="0"/>
              <a:t>Hq</a:t>
            </a:r>
            <a:endParaRPr lang="en-US" sz="1800" dirty="0" smtClean="0"/>
          </a:p>
          <a:p>
            <a:pPr lvl="1" eaLnBrk="1" hangingPunct="1">
              <a:lnSpc>
                <a:spcPct val="80000"/>
              </a:lnSpc>
              <a:defRPr/>
            </a:pPr>
            <a:r>
              <a:rPr lang="en-US" sz="1800" dirty="0" smtClean="0"/>
              <a:t>MI-35 sensors</a:t>
            </a:r>
          </a:p>
          <a:p>
            <a:pPr eaLnBrk="1" hangingPunct="1">
              <a:lnSpc>
                <a:spcPct val="80000"/>
              </a:lnSpc>
              <a:defRPr/>
            </a:pPr>
            <a:endParaRPr lang="en-US" sz="2200" dirty="0" smtClean="0"/>
          </a:p>
          <a:p>
            <a:pPr eaLnBrk="1" hangingPunct="1">
              <a:lnSpc>
                <a:spcPct val="80000"/>
              </a:lnSpc>
              <a:defRPr/>
            </a:pPr>
            <a:r>
              <a:rPr lang="en-US" sz="2000" dirty="0"/>
              <a:t>Satellite imagery </a:t>
            </a:r>
          </a:p>
          <a:p>
            <a:pPr lvl="1" eaLnBrk="1" hangingPunct="1">
              <a:lnSpc>
                <a:spcPct val="80000"/>
              </a:lnSpc>
              <a:defRPr/>
            </a:pPr>
            <a:r>
              <a:rPr lang="en-US" sz="1800" dirty="0"/>
              <a:t>Not real time – limited operational utility</a:t>
            </a:r>
          </a:p>
          <a:p>
            <a:pPr lvl="2" eaLnBrk="1" hangingPunct="1">
              <a:lnSpc>
                <a:spcPct val="80000"/>
              </a:lnSpc>
              <a:defRPr/>
            </a:pPr>
            <a:r>
              <a:rPr lang="en-US" sz="1600" dirty="0"/>
              <a:t>Mapping </a:t>
            </a:r>
          </a:p>
          <a:p>
            <a:pPr lvl="2" eaLnBrk="1" hangingPunct="1">
              <a:lnSpc>
                <a:spcPct val="80000"/>
              </a:lnSpc>
              <a:defRPr/>
            </a:pPr>
            <a:r>
              <a:rPr lang="en-US" sz="1600" dirty="0"/>
              <a:t>MacDonald, </a:t>
            </a:r>
            <a:r>
              <a:rPr lang="en-US" sz="1600" dirty="0" err="1"/>
              <a:t>Dettwiler</a:t>
            </a:r>
            <a:r>
              <a:rPr lang="en-US" sz="1600" dirty="0"/>
              <a:t> &amp; Assoc. (MDA)</a:t>
            </a:r>
          </a:p>
          <a:p>
            <a:pPr lvl="2" eaLnBrk="1" hangingPunct="1">
              <a:lnSpc>
                <a:spcPct val="80000"/>
              </a:lnSpc>
              <a:defRPr/>
            </a:pPr>
            <a:r>
              <a:rPr lang="en-US" sz="1600" dirty="0" smtClean="0"/>
              <a:t>Electro Optical (EO) but Synthetic Aperture Radar (SAR) </a:t>
            </a:r>
            <a:r>
              <a:rPr lang="en-US" sz="1600" dirty="0"/>
              <a:t>not </a:t>
            </a:r>
            <a:r>
              <a:rPr lang="en-US" sz="1600" dirty="0" smtClean="0"/>
              <a:t>used</a:t>
            </a:r>
            <a:endParaRPr lang="en-US" sz="2200" dirty="0"/>
          </a:p>
          <a:p>
            <a:pPr eaLnBrk="1" hangingPunct="1">
              <a:lnSpc>
                <a:spcPct val="80000"/>
              </a:lnSpc>
              <a:defRPr/>
            </a:pPr>
            <a:endParaRPr lang="en-US" sz="2200" dirty="0" smtClean="0"/>
          </a:p>
          <a:p>
            <a:pPr eaLnBrk="1" hangingPunct="1">
              <a:lnSpc>
                <a:spcPct val="80000"/>
              </a:lnSpc>
              <a:defRPr/>
            </a:pPr>
            <a:r>
              <a:rPr lang="en-US" sz="2000" dirty="0"/>
              <a:t>Moving from cartography to </a:t>
            </a:r>
            <a:r>
              <a:rPr lang="en-US" sz="2000" dirty="0" smtClean="0"/>
              <a:t>GIS</a:t>
            </a:r>
          </a:p>
          <a:p>
            <a:pPr eaLnBrk="1" hangingPunct="1">
              <a:lnSpc>
                <a:spcPct val="80000"/>
              </a:lnSpc>
              <a:defRPr/>
            </a:pPr>
            <a:endParaRPr lang="en-US" sz="2200" dirty="0" smtClean="0"/>
          </a:p>
          <a:p>
            <a:pPr eaLnBrk="1" hangingPunct="1">
              <a:lnSpc>
                <a:spcPct val="80000"/>
              </a:lnSpc>
              <a:defRPr/>
            </a:pPr>
            <a:r>
              <a:rPr lang="en-US" sz="2000" i="1" dirty="0" smtClean="0"/>
              <a:t>Some</a:t>
            </a:r>
            <a:r>
              <a:rPr lang="en-US" sz="2000" dirty="0" smtClean="0"/>
              <a:t> nations in </a:t>
            </a:r>
            <a:r>
              <a:rPr lang="en-US" sz="2000" i="1" dirty="0" smtClean="0"/>
              <a:t>some</a:t>
            </a:r>
            <a:r>
              <a:rPr lang="en-US" sz="2000" dirty="0" smtClean="0"/>
              <a:t> missions</a:t>
            </a:r>
          </a:p>
          <a:p>
            <a:pPr lvl="1" eaLnBrk="1" hangingPunct="1">
              <a:lnSpc>
                <a:spcPct val="80000"/>
              </a:lnSpc>
              <a:defRPr/>
            </a:pPr>
            <a:endParaRPr lang="en-US" sz="18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228600"/>
            <a:ext cx="8229600" cy="1139825"/>
          </a:xfrm>
        </p:spPr>
        <p:txBody>
          <a:bodyPr/>
          <a:lstStyle/>
          <a:p>
            <a:pPr eaLnBrk="1" hangingPunct="1"/>
            <a:r>
              <a:rPr lang="en-CA" smtClean="0">
                <a:effectLst/>
              </a:rPr>
              <a:t>Monitoring tasks</a:t>
            </a:r>
            <a:endParaRPr lang="en-US" smtClean="0">
              <a:effectLst/>
            </a:endParaRPr>
          </a:p>
        </p:txBody>
      </p:sp>
      <p:sp>
        <p:nvSpPr>
          <p:cNvPr id="102403" name="Rectangle 3"/>
          <p:cNvSpPr>
            <a:spLocks noGrp="1" noChangeArrowheads="1"/>
          </p:cNvSpPr>
          <p:nvPr>
            <p:ph type="body" idx="1"/>
          </p:nvPr>
        </p:nvSpPr>
        <p:spPr>
          <a:xfrm>
            <a:off x="1447800" y="1524000"/>
            <a:ext cx="7010400" cy="4724400"/>
          </a:xfrm>
        </p:spPr>
        <p:txBody>
          <a:bodyPr/>
          <a:lstStyle/>
          <a:p>
            <a:pPr lvl="1" eaLnBrk="1" hangingPunct="1">
              <a:lnSpc>
                <a:spcPct val="130000"/>
              </a:lnSpc>
              <a:defRPr/>
            </a:pPr>
            <a:r>
              <a:rPr lang="en-US" sz="1800" dirty="0" smtClean="0"/>
              <a:t>Cease-fires </a:t>
            </a:r>
          </a:p>
          <a:p>
            <a:pPr lvl="1" eaLnBrk="1" hangingPunct="1">
              <a:lnSpc>
                <a:spcPct val="130000"/>
              </a:lnSpc>
              <a:defRPr/>
            </a:pPr>
            <a:r>
              <a:rPr lang="en-US" sz="2000" dirty="0" smtClean="0"/>
              <a:t>Peace agreements</a:t>
            </a:r>
          </a:p>
          <a:p>
            <a:pPr lvl="1" eaLnBrk="1" hangingPunct="1">
              <a:lnSpc>
                <a:spcPct val="130000"/>
              </a:lnSpc>
              <a:defRPr/>
            </a:pPr>
            <a:r>
              <a:rPr lang="en-US" sz="2000" dirty="0" smtClean="0"/>
              <a:t>Armed groups and spoilers</a:t>
            </a:r>
          </a:p>
          <a:p>
            <a:pPr lvl="1" eaLnBrk="1" hangingPunct="1">
              <a:lnSpc>
                <a:spcPct val="130000"/>
              </a:lnSpc>
              <a:defRPr/>
            </a:pPr>
            <a:r>
              <a:rPr lang="en-US" sz="2000" dirty="0" smtClean="0"/>
              <a:t>Protected areas and persons</a:t>
            </a:r>
          </a:p>
          <a:p>
            <a:pPr lvl="1" eaLnBrk="1" hangingPunct="1">
              <a:lnSpc>
                <a:spcPct val="130000"/>
              </a:lnSpc>
              <a:defRPr/>
            </a:pPr>
            <a:r>
              <a:rPr lang="en-US" sz="2000" dirty="0" smtClean="0"/>
              <a:t>Humanitarian conditions &amp; relief</a:t>
            </a:r>
          </a:p>
          <a:p>
            <a:pPr lvl="1" eaLnBrk="1" hangingPunct="1">
              <a:lnSpc>
                <a:spcPct val="130000"/>
              </a:lnSpc>
              <a:defRPr/>
            </a:pPr>
            <a:r>
              <a:rPr lang="en-US" sz="2000" dirty="0" smtClean="0"/>
              <a:t>Elections and human rights</a:t>
            </a:r>
          </a:p>
          <a:p>
            <a:pPr lvl="1" eaLnBrk="1" hangingPunct="1">
              <a:lnSpc>
                <a:spcPct val="130000"/>
              </a:lnSpc>
              <a:defRPr/>
            </a:pPr>
            <a:r>
              <a:rPr lang="en-US" sz="2000" dirty="0" smtClean="0"/>
              <a:t>Sanctions and no fly-zones</a:t>
            </a:r>
          </a:p>
          <a:p>
            <a:pPr lvl="1" eaLnBrk="1" hangingPunct="1">
              <a:lnSpc>
                <a:spcPct val="130000"/>
              </a:lnSpc>
              <a:defRPr/>
            </a:pPr>
            <a:r>
              <a:rPr lang="en-US" sz="2000" dirty="0" smtClean="0"/>
              <a:t>Resource exploitation</a:t>
            </a:r>
          </a:p>
          <a:p>
            <a:pPr lvl="1" eaLnBrk="1" hangingPunct="1">
              <a:lnSpc>
                <a:spcPct val="130000"/>
              </a:lnSpc>
              <a:defRPr/>
            </a:pPr>
            <a:r>
              <a:rPr lang="en-US" sz="2000" dirty="0" smtClean="0"/>
              <a:t>Safety &amp; security of UN personnel</a:t>
            </a:r>
          </a:p>
        </p:txBody>
      </p:sp>
      <p:sp>
        <p:nvSpPr>
          <p:cNvPr id="102404" name="Text Box 4"/>
          <p:cNvSpPr txBox="1">
            <a:spLocks noChangeArrowheads="1"/>
          </p:cNvSpPr>
          <p:nvPr/>
        </p:nvSpPr>
        <p:spPr bwMode="auto">
          <a:xfrm>
            <a:off x="2743200" y="6248400"/>
            <a:ext cx="3205163"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1" eaLnBrk="1" hangingPunct="1">
              <a:lnSpc>
                <a:spcPct val="130000"/>
              </a:lnSpc>
              <a:spcBef>
                <a:spcPct val="20000"/>
              </a:spcBef>
              <a:buClr>
                <a:schemeClr val="tx1"/>
              </a:buClr>
              <a:defRPr/>
            </a:pPr>
            <a:r>
              <a:rPr lang="en-US" dirty="0">
                <a:effectLst>
                  <a:outerShdw blurRad="38100" dist="38100" dir="2700000" algn="tl">
                    <a:srgbClr val="000000"/>
                  </a:outerShdw>
                </a:effectLst>
              </a:rPr>
              <a:t>“A MONITORING GAP”</a:t>
            </a:r>
          </a:p>
          <a:p>
            <a:pPr>
              <a:defRPr/>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381000" y="152400"/>
            <a:ext cx="8382000" cy="1143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0"/>
          <a:lstStyle/>
          <a:p>
            <a:pPr eaLnBrk="1" hangingPunct="1">
              <a:defRPr/>
            </a:pPr>
            <a:r>
              <a:rPr lang="en-US" dirty="0" smtClean="0"/>
              <a:t>Common Limitations on </a:t>
            </a:r>
            <a:br>
              <a:rPr lang="en-US" dirty="0" smtClean="0"/>
            </a:br>
            <a:r>
              <a:rPr lang="en-US" dirty="0" smtClean="0"/>
              <a:t>High-Tech in UN</a:t>
            </a:r>
          </a:p>
        </p:txBody>
      </p:sp>
      <p:sp>
        <p:nvSpPr>
          <p:cNvPr id="63491" name="Rectangle 3"/>
          <p:cNvSpPr>
            <a:spLocks noChangeArrowheads="1"/>
          </p:cNvSpPr>
          <p:nvPr/>
        </p:nvSpPr>
        <p:spPr bwMode="auto">
          <a:xfrm>
            <a:off x="762000" y="1752600"/>
            <a:ext cx="7921625"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115000"/>
              </a:lnSpc>
              <a:spcBef>
                <a:spcPct val="20000"/>
              </a:spcBef>
              <a:buClr>
                <a:schemeClr val="hlink"/>
              </a:buClr>
              <a:buFontTx/>
              <a:buChar char="•"/>
              <a:tabLst>
                <a:tab pos="182563" algn="l"/>
                <a:tab pos="296863" algn="l"/>
              </a:tabLst>
            </a:pPr>
            <a:r>
              <a:rPr lang="en-US" sz="2600" b="1">
                <a:solidFill>
                  <a:srgbClr val="FAFD00"/>
                </a:solidFill>
                <a:latin typeface="ProseAntique"/>
              </a:rPr>
              <a:t> Reliance on "volunteering" nations</a:t>
            </a:r>
            <a:endParaRPr lang="en-US" sz="2600" b="1">
              <a:solidFill>
                <a:srgbClr val="EF9100"/>
              </a:solidFill>
              <a:latin typeface="ProseAntique"/>
            </a:endParaRPr>
          </a:p>
          <a:p>
            <a:pPr lvl="1">
              <a:lnSpc>
                <a:spcPct val="115000"/>
              </a:lnSpc>
              <a:spcBef>
                <a:spcPct val="20000"/>
              </a:spcBef>
              <a:buClr>
                <a:schemeClr val="hlink"/>
              </a:buClr>
              <a:buFontTx/>
              <a:buChar char="•"/>
              <a:tabLst>
                <a:tab pos="182563" algn="l"/>
                <a:tab pos="296863" algn="l"/>
              </a:tabLst>
            </a:pPr>
            <a:r>
              <a:rPr lang="en-US" sz="2600" b="1">
                <a:solidFill>
                  <a:srgbClr val="EF9100"/>
                </a:solidFill>
                <a:latin typeface="ProseAntique"/>
              </a:rPr>
              <a:t> </a:t>
            </a:r>
            <a:r>
              <a:rPr lang="en-US" sz="2600" b="1">
                <a:latin typeface="ProseAntique"/>
              </a:rPr>
              <a:t>Ad hoc basis; no permanent arrangements</a:t>
            </a:r>
          </a:p>
          <a:p>
            <a:pPr lvl="1">
              <a:lnSpc>
                <a:spcPct val="115000"/>
              </a:lnSpc>
              <a:spcBef>
                <a:spcPct val="20000"/>
              </a:spcBef>
              <a:buClr>
                <a:schemeClr val="hlink"/>
              </a:buClr>
              <a:buFontTx/>
              <a:buChar char="•"/>
              <a:tabLst>
                <a:tab pos="182563" algn="l"/>
                <a:tab pos="296863" algn="l"/>
              </a:tabLst>
            </a:pPr>
            <a:r>
              <a:rPr lang="en-US" sz="2600" b="1">
                <a:solidFill>
                  <a:srgbClr val="FAFD00"/>
                </a:solidFill>
                <a:latin typeface="ProseAntique"/>
              </a:rPr>
              <a:t> </a:t>
            </a:r>
            <a:r>
              <a:rPr lang="en-US" sz="2600" b="1">
                <a:latin typeface="ProseAntique"/>
              </a:rPr>
              <a:t>Operated by nationals of that country</a:t>
            </a:r>
          </a:p>
          <a:p>
            <a:pPr lvl="1">
              <a:lnSpc>
                <a:spcPct val="115000"/>
              </a:lnSpc>
              <a:spcBef>
                <a:spcPct val="20000"/>
              </a:spcBef>
              <a:buClr>
                <a:schemeClr val="hlink"/>
              </a:buClr>
              <a:buFontTx/>
              <a:buChar char="•"/>
              <a:tabLst>
                <a:tab pos="182563" algn="l"/>
                <a:tab pos="296863" algn="l"/>
              </a:tabLst>
            </a:pPr>
            <a:r>
              <a:rPr lang="en-US" sz="2600" b="1">
                <a:solidFill>
                  <a:srgbClr val="FAFD00"/>
                </a:solidFill>
                <a:latin typeface="ProseAntique"/>
              </a:rPr>
              <a:t> </a:t>
            </a:r>
            <a:r>
              <a:rPr lang="en-US" sz="2600" b="1">
                <a:latin typeface="ProseAntique"/>
              </a:rPr>
              <a:t>When contingent withdraws goes</a:t>
            </a:r>
            <a:endParaRPr lang="en-US" sz="2600" b="1">
              <a:solidFill>
                <a:srgbClr val="6E0043"/>
              </a:solidFill>
              <a:latin typeface="ProseAntique"/>
            </a:endParaRPr>
          </a:p>
          <a:p>
            <a:pPr>
              <a:lnSpc>
                <a:spcPct val="115000"/>
              </a:lnSpc>
              <a:spcBef>
                <a:spcPct val="20000"/>
              </a:spcBef>
              <a:buClr>
                <a:schemeClr val="hlink"/>
              </a:buClr>
              <a:buFontTx/>
              <a:buChar char="•"/>
              <a:tabLst>
                <a:tab pos="182563" algn="l"/>
                <a:tab pos="296863" algn="l"/>
              </a:tabLst>
            </a:pPr>
            <a:r>
              <a:rPr lang="en-US" sz="2600" b="1">
                <a:solidFill>
                  <a:srgbClr val="6E0043"/>
                </a:solidFill>
                <a:latin typeface="ProseAntique"/>
              </a:rPr>
              <a:t> </a:t>
            </a:r>
            <a:r>
              <a:rPr lang="en-US" sz="2600" b="1">
                <a:solidFill>
                  <a:srgbClr val="FAFD00"/>
                </a:solidFill>
                <a:latin typeface="ProseAntique"/>
              </a:rPr>
              <a:t>UN's stockpile effectively non-existent</a:t>
            </a:r>
          </a:p>
          <a:p>
            <a:pPr>
              <a:lnSpc>
                <a:spcPct val="115000"/>
              </a:lnSpc>
              <a:spcBef>
                <a:spcPct val="20000"/>
              </a:spcBef>
              <a:buClr>
                <a:schemeClr val="hlink"/>
              </a:buClr>
              <a:buFontTx/>
              <a:buChar char="•"/>
              <a:tabLst>
                <a:tab pos="182563" algn="l"/>
                <a:tab pos="296863" algn="l"/>
              </a:tabLst>
            </a:pPr>
            <a:r>
              <a:rPr lang="en-US" sz="2600" b="1">
                <a:solidFill>
                  <a:srgbClr val="FAFD00"/>
                </a:solidFill>
                <a:latin typeface="ProseAntique"/>
              </a:rPr>
              <a:t> Contractor arrangements unfulfilled</a:t>
            </a:r>
            <a:endParaRPr lang="en-US" sz="2600" b="1">
              <a:solidFill>
                <a:srgbClr val="EF9100"/>
              </a:solidFill>
              <a:latin typeface="ProseAntique"/>
            </a:endParaRPr>
          </a:p>
          <a:p>
            <a:pPr>
              <a:lnSpc>
                <a:spcPct val="115000"/>
              </a:lnSpc>
              <a:spcBef>
                <a:spcPct val="20000"/>
              </a:spcBef>
              <a:buClr>
                <a:schemeClr val="hlink"/>
              </a:buClr>
              <a:buFontTx/>
              <a:buChar char="•"/>
              <a:tabLst>
                <a:tab pos="182563" algn="l"/>
                <a:tab pos="296863" algn="l"/>
              </a:tabLst>
            </a:pPr>
            <a:r>
              <a:rPr lang="en-US" sz="2600" b="1">
                <a:solidFill>
                  <a:srgbClr val="6E0043"/>
                </a:solidFill>
                <a:latin typeface="ProseAntique"/>
              </a:rPr>
              <a:t> </a:t>
            </a:r>
            <a:r>
              <a:rPr lang="en-US" sz="2600" b="1">
                <a:solidFill>
                  <a:srgbClr val="FFFF00"/>
                </a:solidFill>
                <a:latin typeface="ProseAntique"/>
              </a:rPr>
              <a:t>No resident UN expertise </a:t>
            </a:r>
          </a:p>
          <a:p>
            <a:pPr lvl="1">
              <a:lnSpc>
                <a:spcPct val="115000"/>
              </a:lnSpc>
              <a:spcBef>
                <a:spcPct val="20000"/>
              </a:spcBef>
              <a:buClr>
                <a:schemeClr val="hlink"/>
              </a:buClr>
              <a:buFontTx/>
              <a:buChar char="•"/>
              <a:tabLst>
                <a:tab pos="182563" algn="l"/>
                <a:tab pos="296863" algn="l"/>
              </a:tabLst>
            </a:pPr>
            <a:r>
              <a:rPr lang="en-US" sz="2600" b="1">
                <a:latin typeface="ProseAntique"/>
              </a:rPr>
              <a:t> UNSCOM; UNMOVIC</a:t>
            </a:r>
          </a:p>
          <a:p>
            <a:pPr lvl="1">
              <a:lnSpc>
                <a:spcPct val="115000"/>
              </a:lnSpc>
              <a:spcBef>
                <a:spcPct val="20000"/>
              </a:spcBef>
              <a:buClr>
                <a:schemeClr val="hlink"/>
              </a:buClr>
              <a:buFontTx/>
              <a:buChar char="•"/>
              <a:tabLst>
                <a:tab pos="182563" algn="l"/>
                <a:tab pos="296863" algn="l"/>
              </a:tabLst>
            </a:pPr>
            <a:r>
              <a:rPr lang="en-US" sz="2600" b="1">
                <a:solidFill>
                  <a:srgbClr val="FAFD00"/>
                </a:solidFill>
                <a:latin typeface="ProseAntique"/>
              </a:rPr>
              <a:t> </a:t>
            </a:r>
            <a:r>
              <a:rPr lang="en-US" sz="2600" b="1">
                <a:latin typeface="ProseAntique"/>
              </a:rPr>
              <a:t>Exception: communications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4514" name="Text Box 5"/>
          <p:cNvSpPr txBox="1">
            <a:spLocks noChangeArrowheads="1"/>
          </p:cNvSpPr>
          <p:nvPr/>
        </p:nvSpPr>
        <p:spPr bwMode="auto">
          <a:xfrm>
            <a:off x="8091488" y="6583363"/>
            <a:ext cx="10525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200">
                <a:solidFill>
                  <a:srgbClr val="712C05"/>
                </a:solidFill>
              </a:rPr>
              <a:t>Dorn, 2007</a:t>
            </a:r>
            <a:endParaRPr lang="en-US" sz="700">
              <a:solidFill>
                <a:srgbClr val="712C05"/>
              </a:solidFill>
            </a:endParaRPr>
          </a:p>
        </p:txBody>
      </p:sp>
      <p:sp>
        <p:nvSpPr>
          <p:cNvPr id="64515" name="AutoShape 6"/>
          <p:cNvSpPr>
            <a:spLocks noChangeAspect="1" noChangeArrowheads="1" noTextEdit="1"/>
          </p:cNvSpPr>
          <p:nvPr/>
        </p:nvSpPr>
        <p:spPr bwMode="auto">
          <a:xfrm>
            <a:off x="152400" y="782638"/>
            <a:ext cx="89916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516" name="Line 8"/>
          <p:cNvSpPr>
            <a:spLocks noChangeShapeType="1"/>
          </p:cNvSpPr>
          <p:nvPr/>
        </p:nvSpPr>
        <p:spPr bwMode="auto">
          <a:xfrm flipV="1">
            <a:off x="911225" y="1228725"/>
            <a:ext cx="0" cy="449580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7" name="Line 9"/>
          <p:cNvSpPr>
            <a:spLocks noChangeShapeType="1"/>
          </p:cNvSpPr>
          <p:nvPr/>
        </p:nvSpPr>
        <p:spPr bwMode="auto">
          <a:xfrm flipH="1">
            <a:off x="817563" y="5724525"/>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8" name="Line 10"/>
          <p:cNvSpPr>
            <a:spLocks noChangeShapeType="1"/>
          </p:cNvSpPr>
          <p:nvPr/>
        </p:nvSpPr>
        <p:spPr bwMode="auto">
          <a:xfrm flipH="1">
            <a:off x="817563" y="5089525"/>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9" name="Line 11"/>
          <p:cNvSpPr>
            <a:spLocks noChangeShapeType="1"/>
          </p:cNvSpPr>
          <p:nvPr/>
        </p:nvSpPr>
        <p:spPr bwMode="auto">
          <a:xfrm flipH="1">
            <a:off x="817563" y="4445000"/>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0" name="Line 12"/>
          <p:cNvSpPr>
            <a:spLocks noChangeShapeType="1"/>
          </p:cNvSpPr>
          <p:nvPr/>
        </p:nvSpPr>
        <p:spPr bwMode="auto">
          <a:xfrm flipH="1">
            <a:off x="817563" y="3798888"/>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1" name="Line 13"/>
          <p:cNvSpPr>
            <a:spLocks noChangeShapeType="1"/>
          </p:cNvSpPr>
          <p:nvPr/>
        </p:nvSpPr>
        <p:spPr bwMode="auto">
          <a:xfrm flipH="1">
            <a:off x="817563" y="3154363"/>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2" name="Line 14"/>
          <p:cNvSpPr>
            <a:spLocks noChangeShapeType="1"/>
          </p:cNvSpPr>
          <p:nvPr/>
        </p:nvSpPr>
        <p:spPr bwMode="auto">
          <a:xfrm flipH="1">
            <a:off x="817563" y="2509838"/>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3" name="Line 15"/>
          <p:cNvSpPr>
            <a:spLocks noChangeShapeType="1"/>
          </p:cNvSpPr>
          <p:nvPr/>
        </p:nvSpPr>
        <p:spPr bwMode="auto">
          <a:xfrm flipH="1">
            <a:off x="817563" y="1863725"/>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4" name="Line 16"/>
          <p:cNvSpPr>
            <a:spLocks noChangeShapeType="1"/>
          </p:cNvSpPr>
          <p:nvPr/>
        </p:nvSpPr>
        <p:spPr bwMode="auto">
          <a:xfrm flipH="1">
            <a:off x="817563" y="1228725"/>
            <a:ext cx="93662"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5" name="Rectangle 17"/>
          <p:cNvSpPr>
            <a:spLocks noChangeArrowheads="1"/>
          </p:cNvSpPr>
          <p:nvPr/>
        </p:nvSpPr>
        <p:spPr bwMode="auto">
          <a:xfrm>
            <a:off x="557213" y="5661025"/>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0</a:t>
            </a:r>
            <a:endParaRPr lang="en-CA"/>
          </a:p>
        </p:txBody>
      </p:sp>
      <p:sp>
        <p:nvSpPr>
          <p:cNvPr id="64526" name="Rectangle 18"/>
          <p:cNvSpPr>
            <a:spLocks noChangeArrowheads="1"/>
          </p:cNvSpPr>
          <p:nvPr/>
        </p:nvSpPr>
        <p:spPr bwMode="auto">
          <a:xfrm>
            <a:off x="454025" y="5016500"/>
            <a:ext cx="184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10</a:t>
            </a:r>
            <a:endParaRPr lang="en-CA"/>
          </a:p>
        </p:txBody>
      </p:sp>
      <p:sp>
        <p:nvSpPr>
          <p:cNvPr id="64527" name="Rectangle 19"/>
          <p:cNvSpPr>
            <a:spLocks noChangeArrowheads="1"/>
          </p:cNvSpPr>
          <p:nvPr/>
        </p:nvSpPr>
        <p:spPr bwMode="auto">
          <a:xfrm>
            <a:off x="454025" y="4371975"/>
            <a:ext cx="184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a:t>
            </a:r>
            <a:endParaRPr lang="en-CA"/>
          </a:p>
        </p:txBody>
      </p:sp>
      <p:sp>
        <p:nvSpPr>
          <p:cNvPr id="64528" name="Rectangle 20"/>
          <p:cNvSpPr>
            <a:spLocks noChangeArrowheads="1"/>
          </p:cNvSpPr>
          <p:nvPr/>
        </p:nvSpPr>
        <p:spPr bwMode="auto">
          <a:xfrm>
            <a:off x="454025" y="3725863"/>
            <a:ext cx="1841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30</a:t>
            </a:r>
            <a:endParaRPr lang="en-CA"/>
          </a:p>
        </p:txBody>
      </p:sp>
      <p:sp>
        <p:nvSpPr>
          <p:cNvPr id="64529" name="Rectangle 21"/>
          <p:cNvSpPr>
            <a:spLocks noChangeArrowheads="1"/>
          </p:cNvSpPr>
          <p:nvPr/>
        </p:nvSpPr>
        <p:spPr bwMode="auto">
          <a:xfrm>
            <a:off x="454025" y="3090863"/>
            <a:ext cx="1841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40</a:t>
            </a:r>
            <a:endParaRPr lang="en-CA"/>
          </a:p>
        </p:txBody>
      </p:sp>
      <p:sp>
        <p:nvSpPr>
          <p:cNvPr id="64530" name="Rectangle 22"/>
          <p:cNvSpPr>
            <a:spLocks noChangeArrowheads="1"/>
          </p:cNvSpPr>
          <p:nvPr/>
        </p:nvSpPr>
        <p:spPr bwMode="auto">
          <a:xfrm>
            <a:off x="454025" y="2446338"/>
            <a:ext cx="1841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50</a:t>
            </a:r>
            <a:endParaRPr lang="en-CA"/>
          </a:p>
        </p:txBody>
      </p:sp>
      <p:sp>
        <p:nvSpPr>
          <p:cNvPr id="64531" name="Rectangle 23"/>
          <p:cNvSpPr>
            <a:spLocks noChangeArrowheads="1"/>
          </p:cNvSpPr>
          <p:nvPr/>
        </p:nvSpPr>
        <p:spPr bwMode="auto">
          <a:xfrm>
            <a:off x="454025" y="1801813"/>
            <a:ext cx="1841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60</a:t>
            </a:r>
            <a:endParaRPr lang="en-CA"/>
          </a:p>
        </p:txBody>
      </p:sp>
      <p:sp>
        <p:nvSpPr>
          <p:cNvPr id="64532" name="Rectangle 24"/>
          <p:cNvSpPr>
            <a:spLocks noChangeArrowheads="1"/>
          </p:cNvSpPr>
          <p:nvPr/>
        </p:nvSpPr>
        <p:spPr bwMode="auto">
          <a:xfrm>
            <a:off x="454025" y="1155700"/>
            <a:ext cx="184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70</a:t>
            </a:r>
            <a:endParaRPr lang="en-CA"/>
          </a:p>
        </p:txBody>
      </p:sp>
      <p:sp>
        <p:nvSpPr>
          <p:cNvPr id="64533" name="Rectangle 25"/>
          <p:cNvSpPr>
            <a:spLocks noChangeArrowheads="1"/>
          </p:cNvSpPr>
          <p:nvPr/>
        </p:nvSpPr>
        <p:spPr bwMode="auto">
          <a:xfrm>
            <a:off x="911225" y="1041400"/>
            <a:ext cx="7848600" cy="4870450"/>
          </a:xfrm>
          <a:prstGeom prst="rect">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4534" name="Rectangle 26"/>
          <p:cNvSpPr>
            <a:spLocks noChangeArrowheads="1"/>
          </p:cNvSpPr>
          <p:nvPr/>
        </p:nvSpPr>
        <p:spPr bwMode="auto">
          <a:xfrm>
            <a:off x="1981200" y="304800"/>
            <a:ext cx="39782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400" b="1">
                <a:solidFill>
                  <a:srgbClr val="000000"/>
                </a:solidFill>
                <a:latin typeface="Arial" pitchFamily="34" charset="0"/>
              </a:rPr>
              <a:t>Contribution of Uniformed Personnel to PKOs: </a:t>
            </a:r>
          </a:p>
          <a:p>
            <a:r>
              <a:rPr lang="en-CA" sz="1400">
                <a:solidFill>
                  <a:srgbClr val="000000"/>
                </a:solidFill>
                <a:latin typeface="Arial" pitchFamily="34" charset="0"/>
              </a:rPr>
              <a:t>OECD and Non-OECD Nations</a:t>
            </a:r>
            <a:endParaRPr lang="en-CA" sz="1400"/>
          </a:p>
        </p:txBody>
      </p:sp>
      <p:sp>
        <p:nvSpPr>
          <p:cNvPr id="64535" name="Rectangle 27"/>
          <p:cNvSpPr>
            <a:spLocks noChangeArrowheads="1"/>
          </p:cNvSpPr>
          <p:nvPr/>
        </p:nvSpPr>
        <p:spPr bwMode="auto">
          <a:xfrm rot="-5400000">
            <a:off x="-962024" y="3575050"/>
            <a:ext cx="25130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Number of personnel  (thousands)</a:t>
            </a:r>
            <a:endParaRPr lang="en-CA"/>
          </a:p>
        </p:txBody>
      </p:sp>
      <p:sp>
        <p:nvSpPr>
          <p:cNvPr id="64536" name="Line 28"/>
          <p:cNvSpPr>
            <a:spLocks noChangeShapeType="1"/>
          </p:cNvSpPr>
          <p:nvPr/>
        </p:nvSpPr>
        <p:spPr bwMode="auto">
          <a:xfrm>
            <a:off x="911225" y="5911850"/>
            <a:ext cx="7037388"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7" name="Line 29"/>
          <p:cNvSpPr>
            <a:spLocks noChangeShapeType="1"/>
          </p:cNvSpPr>
          <p:nvPr/>
        </p:nvSpPr>
        <p:spPr bwMode="auto">
          <a:xfrm>
            <a:off x="1285875"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8" name="Line 30"/>
          <p:cNvSpPr>
            <a:spLocks noChangeShapeType="1"/>
          </p:cNvSpPr>
          <p:nvPr/>
        </p:nvSpPr>
        <p:spPr bwMode="auto">
          <a:xfrm>
            <a:off x="1804988"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9" name="Line 31"/>
          <p:cNvSpPr>
            <a:spLocks noChangeShapeType="1"/>
          </p:cNvSpPr>
          <p:nvPr/>
        </p:nvSpPr>
        <p:spPr bwMode="auto">
          <a:xfrm>
            <a:off x="2314575"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0" name="Line 32"/>
          <p:cNvSpPr>
            <a:spLocks noChangeShapeType="1"/>
          </p:cNvSpPr>
          <p:nvPr/>
        </p:nvSpPr>
        <p:spPr bwMode="auto">
          <a:xfrm>
            <a:off x="2824163"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1" name="Line 33"/>
          <p:cNvSpPr>
            <a:spLocks noChangeShapeType="1"/>
          </p:cNvSpPr>
          <p:nvPr/>
        </p:nvSpPr>
        <p:spPr bwMode="auto">
          <a:xfrm>
            <a:off x="3343275"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2" name="Line 34"/>
          <p:cNvSpPr>
            <a:spLocks noChangeShapeType="1"/>
          </p:cNvSpPr>
          <p:nvPr/>
        </p:nvSpPr>
        <p:spPr bwMode="auto">
          <a:xfrm>
            <a:off x="3852863"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3" name="Line 35"/>
          <p:cNvSpPr>
            <a:spLocks noChangeShapeType="1"/>
          </p:cNvSpPr>
          <p:nvPr/>
        </p:nvSpPr>
        <p:spPr bwMode="auto">
          <a:xfrm>
            <a:off x="4362450"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4" name="Line 36"/>
          <p:cNvSpPr>
            <a:spLocks noChangeShapeType="1"/>
          </p:cNvSpPr>
          <p:nvPr/>
        </p:nvSpPr>
        <p:spPr bwMode="auto">
          <a:xfrm>
            <a:off x="4881563"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5" name="Line 37"/>
          <p:cNvSpPr>
            <a:spLocks noChangeShapeType="1"/>
          </p:cNvSpPr>
          <p:nvPr/>
        </p:nvSpPr>
        <p:spPr bwMode="auto">
          <a:xfrm>
            <a:off x="5391150"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6" name="Line 38"/>
          <p:cNvSpPr>
            <a:spLocks noChangeShapeType="1"/>
          </p:cNvSpPr>
          <p:nvPr/>
        </p:nvSpPr>
        <p:spPr bwMode="auto">
          <a:xfrm>
            <a:off x="5900738"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7" name="Line 39"/>
          <p:cNvSpPr>
            <a:spLocks noChangeShapeType="1"/>
          </p:cNvSpPr>
          <p:nvPr/>
        </p:nvSpPr>
        <p:spPr bwMode="auto">
          <a:xfrm>
            <a:off x="6419850"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8" name="Line 40"/>
          <p:cNvSpPr>
            <a:spLocks noChangeShapeType="1"/>
          </p:cNvSpPr>
          <p:nvPr/>
        </p:nvSpPr>
        <p:spPr bwMode="auto">
          <a:xfrm>
            <a:off x="6929438"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9" name="Line 41"/>
          <p:cNvSpPr>
            <a:spLocks noChangeShapeType="1"/>
          </p:cNvSpPr>
          <p:nvPr/>
        </p:nvSpPr>
        <p:spPr bwMode="auto">
          <a:xfrm>
            <a:off x="7439025"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0" name="Line 42"/>
          <p:cNvSpPr>
            <a:spLocks noChangeShapeType="1"/>
          </p:cNvSpPr>
          <p:nvPr/>
        </p:nvSpPr>
        <p:spPr bwMode="auto">
          <a:xfrm>
            <a:off x="7948613" y="5911850"/>
            <a:ext cx="0" cy="93663"/>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1" name="Rectangle 43"/>
          <p:cNvSpPr>
            <a:spLocks noChangeArrowheads="1"/>
          </p:cNvSpPr>
          <p:nvPr/>
        </p:nvSpPr>
        <p:spPr bwMode="auto">
          <a:xfrm>
            <a:off x="1052513"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1993</a:t>
            </a:r>
            <a:endParaRPr lang="en-CA"/>
          </a:p>
        </p:txBody>
      </p:sp>
      <p:sp>
        <p:nvSpPr>
          <p:cNvPr id="64552" name="Rectangle 44"/>
          <p:cNvSpPr>
            <a:spLocks noChangeArrowheads="1"/>
          </p:cNvSpPr>
          <p:nvPr/>
        </p:nvSpPr>
        <p:spPr bwMode="auto">
          <a:xfrm>
            <a:off x="1571625"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1994</a:t>
            </a:r>
            <a:endParaRPr lang="en-CA"/>
          </a:p>
        </p:txBody>
      </p:sp>
      <p:sp>
        <p:nvSpPr>
          <p:cNvPr id="64553" name="Rectangle 45"/>
          <p:cNvSpPr>
            <a:spLocks noChangeArrowheads="1"/>
          </p:cNvSpPr>
          <p:nvPr/>
        </p:nvSpPr>
        <p:spPr bwMode="auto">
          <a:xfrm>
            <a:off x="2081213"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1995</a:t>
            </a:r>
            <a:endParaRPr lang="en-CA"/>
          </a:p>
        </p:txBody>
      </p:sp>
      <p:sp>
        <p:nvSpPr>
          <p:cNvPr id="64554" name="Rectangle 46"/>
          <p:cNvSpPr>
            <a:spLocks noChangeArrowheads="1"/>
          </p:cNvSpPr>
          <p:nvPr/>
        </p:nvSpPr>
        <p:spPr bwMode="auto">
          <a:xfrm>
            <a:off x="2590800"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1996</a:t>
            </a:r>
            <a:endParaRPr lang="en-CA"/>
          </a:p>
        </p:txBody>
      </p:sp>
      <p:sp>
        <p:nvSpPr>
          <p:cNvPr id="64555" name="Rectangle 47"/>
          <p:cNvSpPr>
            <a:spLocks noChangeArrowheads="1"/>
          </p:cNvSpPr>
          <p:nvPr/>
        </p:nvSpPr>
        <p:spPr bwMode="auto">
          <a:xfrm>
            <a:off x="3109913"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1997</a:t>
            </a:r>
            <a:endParaRPr lang="en-CA"/>
          </a:p>
        </p:txBody>
      </p:sp>
      <p:sp>
        <p:nvSpPr>
          <p:cNvPr id="64556" name="Rectangle 48"/>
          <p:cNvSpPr>
            <a:spLocks noChangeArrowheads="1"/>
          </p:cNvSpPr>
          <p:nvPr/>
        </p:nvSpPr>
        <p:spPr bwMode="auto">
          <a:xfrm>
            <a:off x="3619500"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1998</a:t>
            </a:r>
            <a:endParaRPr lang="en-CA"/>
          </a:p>
        </p:txBody>
      </p:sp>
      <p:sp>
        <p:nvSpPr>
          <p:cNvPr id="64557" name="Rectangle 49"/>
          <p:cNvSpPr>
            <a:spLocks noChangeArrowheads="1"/>
          </p:cNvSpPr>
          <p:nvPr/>
        </p:nvSpPr>
        <p:spPr bwMode="auto">
          <a:xfrm>
            <a:off x="4129088"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1999</a:t>
            </a:r>
            <a:endParaRPr lang="en-CA"/>
          </a:p>
        </p:txBody>
      </p:sp>
      <p:sp>
        <p:nvSpPr>
          <p:cNvPr id="64558" name="Rectangle 50"/>
          <p:cNvSpPr>
            <a:spLocks noChangeArrowheads="1"/>
          </p:cNvSpPr>
          <p:nvPr/>
        </p:nvSpPr>
        <p:spPr bwMode="auto">
          <a:xfrm>
            <a:off x="4648200"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2000</a:t>
            </a:r>
            <a:endParaRPr lang="en-CA"/>
          </a:p>
        </p:txBody>
      </p:sp>
      <p:sp>
        <p:nvSpPr>
          <p:cNvPr id="64559" name="Rectangle 51"/>
          <p:cNvSpPr>
            <a:spLocks noChangeArrowheads="1"/>
          </p:cNvSpPr>
          <p:nvPr/>
        </p:nvSpPr>
        <p:spPr bwMode="auto">
          <a:xfrm>
            <a:off x="5157788"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2001</a:t>
            </a:r>
            <a:endParaRPr lang="en-CA"/>
          </a:p>
        </p:txBody>
      </p:sp>
      <p:sp>
        <p:nvSpPr>
          <p:cNvPr id="64560" name="Rectangle 52"/>
          <p:cNvSpPr>
            <a:spLocks noChangeArrowheads="1"/>
          </p:cNvSpPr>
          <p:nvPr/>
        </p:nvSpPr>
        <p:spPr bwMode="auto">
          <a:xfrm>
            <a:off x="5667375"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2002</a:t>
            </a:r>
            <a:endParaRPr lang="en-CA"/>
          </a:p>
        </p:txBody>
      </p:sp>
      <p:sp>
        <p:nvSpPr>
          <p:cNvPr id="64561" name="Rectangle 53"/>
          <p:cNvSpPr>
            <a:spLocks noChangeArrowheads="1"/>
          </p:cNvSpPr>
          <p:nvPr/>
        </p:nvSpPr>
        <p:spPr bwMode="auto">
          <a:xfrm>
            <a:off x="6186488"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2003</a:t>
            </a:r>
            <a:endParaRPr lang="en-CA"/>
          </a:p>
        </p:txBody>
      </p:sp>
      <p:sp>
        <p:nvSpPr>
          <p:cNvPr id="64562" name="Rectangle 54"/>
          <p:cNvSpPr>
            <a:spLocks noChangeArrowheads="1"/>
          </p:cNvSpPr>
          <p:nvPr/>
        </p:nvSpPr>
        <p:spPr bwMode="auto">
          <a:xfrm>
            <a:off x="6696075"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2004</a:t>
            </a:r>
            <a:endParaRPr lang="en-CA"/>
          </a:p>
        </p:txBody>
      </p:sp>
      <p:sp>
        <p:nvSpPr>
          <p:cNvPr id="64563" name="Rectangle 55"/>
          <p:cNvSpPr>
            <a:spLocks noChangeArrowheads="1"/>
          </p:cNvSpPr>
          <p:nvPr/>
        </p:nvSpPr>
        <p:spPr bwMode="auto">
          <a:xfrm>
            <a:off x="7205663"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2005</a:t>
            </a:r>
            <a:endParaRPr lang="en-CA"/>
          </a:p>
        </p:txBody>
      </p:sp>
      <p:sp>
        <p:nvSpPr>
          <p:cNvPr id="64564" name="Rectangle 56"/>
          <p:cNvSpPr>
            <a:spLocks noChangeArrowheads="1"/>
          </p:cNvSpPr>
          <p:nvPr/>
        </p:nvSpPr>
        <p:spPr bwMode="auto">
          <a:xfrm>
            <a:off x="7715250" y="6129338"/>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2006</a:t>
            </a:r>
            <a:endParaRPr lang="en-CA"/>
          </a:p>
        </p:txBody>
      </p:sp>
      <p:sp>
        <p:nvSpPr>
          <p:cNvPr id="64565" name="Freeform 57"/>
          <p:cNvSpPr>
            <a:spLocks/>
          </p:cNvSpPr>
          <p:nvPr/>
        </p:nvSpPr>
        <p:spPr bwMode="auto">
          <a:xfrm>
            <a:off x="1201738" y="1250950"/>
            <a:ext cx="7265987" cy="4098925"/>
          </a:xfrm>
          <a:custGeom>
            <a:avLst/>
            <a:gdLst>
              <a:gd name="T0" fmla="*/ 2147483647 w 699"/>
              <a:gd name="T1" fmla="*/ 2147483647 h 394"/>
              <a:gd name="T2" fmla="*/ 2147483647 w 699"/>
              <a:gd name="T3" fmla="*/ 2147483647 h 394"/>
              <a:gd name="T4" fmla="*/ 2147483647 w 699"/>
              <a:gd name="T5" fmla="*/ 2147483647 h 394"/>
              <a:gd name="T6" fmla="*/ 2147483647 w 699"/>
              <a:gd name="T7" fmla="*/ 2147483647 h 394"/>
              <a:gd name="T8" fmla="*/ 2147483647 w 699"/>
              <a:gd name="T9" fmla="*/ 2147483647 h 394"/>
              <a:gd name="T10" fmla="*/ 2147483647 w 699"/>
              <a:gd name="T11" fmla="*/ 2147483647 h 394"/>
              <a:gd name="T12" fmla="*/ 2147483647 w 699"/>
              <a:gd name="T13" fmla="*/ 2147483647 h 394"/>
              <a:gd name="T14" fmla="*/ 2147483647 w 699"/>
              <a:gd name="T15" fmla="*/ 2147483647 h 394"/>
              <a:gd name="T16" fmla="*/ 2147483647 w 699"/>
              <a:gd name="T17" fmla="*/ 2147483647 h 394"/>
              <a:gd name="T18" fmla="*/ 2147483647 w 699"/>
              <a:gd name="T19" fmla="*/ 2147483647 h 394"/>
              <a:gd name="T20" fmla="*/ 2147483647 w 699"/>
              <a:gd name="T21" fmla="*/ 2147483647 h 394"/>
              <a:gd name="T22" fmla="*/ 2147483647 w 699"/>
              <a:gd name="T23" fmla="*/ 2147483647 h 394"/>
              <a:gd name="T24" fmla="*/ 2147483647 w 699"/>
              <a:gd name="T25" fmla="*/ 2147483647 h 394"/>
              <a:gd name="T26" fmla="*/ 2147483647 w 699"/>
              <a:gd name="T27" fmla="*/ 2147483647 h 394"/>
              <a:gd name="T28" fmla="*/ 2147483647 w 699"/>
              <a:gd name="T29" fmla="*/ 2147483647 h 394"/>
              <a:gd name="T30" fmla="*/ 2147483647 w 699"/>
              <a:gd name="T31" fmla="*/ 2147483647 h 394"/>
              <a:gd name="T32" fmla="*/ 2147483647 w 699"/>
              <a:gd name="T33" fmla="*/ 2147483647 h 394"/>
              <a:gd name="T34" fmla="*/ 2147483647 w 699"/>
              <a:gd name="T35" fmla="*/ 2147483647 h 394"/>
              <a:gd name="T36" fmla="*/ 2147483647 w 699"/>
              <a:gd name="T37" fmla="*/ 2147483647 h 394"/>
              <a:gd name="T38" fmla="*/ 2147483647 w 699"/>
              <a:gd name="T39" fmla="*/ 2147483647 h 394"/>
              <a:gd name="T40" fmla="*/ 2147483647 w 699"/>
              <a:gd name="T41" fmla="*/ 2147483647 h 394"/>
              <a:gd name="T42" fmla="*/ 2147483647 w 699"/>
              <a:gd name="T43" fmla="*/ 2147483647 h 394"/>
              <a:gd name="T44" fmla="*/ 2147483647 w 699"/>
              <a:gd name="T45" fmla="*/ 2147483647 h 394"/>
              <a:gd name="T46" fmla="*/ 2147483647 w 699"/>
              <a:gd name="T47" fmla="*/ 2147483647 h 394"/>
              <a:gd name="T48" fmla="*/ 2147483647 w 699"/>
              <a:gd name="T49" fmla="*/ 2147483647 h 394"/>
              <a:gd name="T50" fmla="*/ 2147483647 w 699"/>
              <a:gd name="T51" fmla="*/ 2147483647 h 394"/>
              <a:gd name="T52" fmla="*/ 2147483647 w 699"/>
              <a:gd name="T53" fmla="*/ 2147483647 h 394"/>
              <a:gd name="T54" fmla="*/ 2147483647 w 699"/>
              <a:gd name="T55" fmla="*/ 2147483647 h 394"/>
              <a:gd name="T56" fmla="*/ 2147483647 w 699"/>
              <a:gd name="T57" fmla="*/ 2147483647 h 394"/>
              <a:gd name="T58" fmla="*/ 2147483647 w 699"/>
              <a:gd name="T59" fmla="*/ 2147483647 h 394"/>
              <a:gd name="T60" fmla="*/ 2147483647 w 699"/>
              <a:gd name="T61" fmla="*/ 2147483647 h 394"/>
              <a:gd name="T62" fmla="*/ 2147483647 w 699"/>
              <a:gd name="T63" fmla="*/ 2147483647 h 394"/>
              <a:gd name="T64" fmla="*/ 2147483647 w 699"/>
              <a:gd name="T65" fmla="*/ 2147483647 h 394"/>
              <a:gd name="T66" fmla="*/ 2147483647 w 699"/>
              <a:gd name="T67" fmla="*/ 2147483647 h 394"/>
              <a:gd name="T68" fmla="*/ 2147483647 w 699"/>
              <a:gd name="T69" fmla="*/ 2147483647 h 394"/>
              <a:gd name="T70" fmla="*/ 2147483647 w 699"/>
              <a:gd name="T71" fmla="*/ 2147483647 h 394"/>
              <a:gd name="T72" fmla="*/ 2147483647 w 699"/>
              <a:gd name="T73" fmla="*/ 2147483647 h 394"/>
              <a:gd name="T74" fmla="*/ 2147483647 w 699"/>
              <a:gd name="T75" fmla="*/ 2147483647 h 394"/>
              <a:gd name="T76" fmla="*/ 2147483647 w 699"/>
              <a:gd name="T77" fmla="*/ 2147483647 h 394"/>
              <a:gd name="T78" fmla="*/ 2147483647 w 699"/>
              <a:gd name="T79" fmla="*/ 2147483647 h 394"/>
              <a:gd name="T80" fmla="*/ 2147483647 w 699"/>
              <a:gd name="T81" fmla="*/ 2147483647 h 394"/>
              <a:gd name="T82" fmla="*/ 2147483647 w 699"/>
              <a:gd name="T83" fmla="*/ 2147483647 h 394"/>
              <a:gd name="T84" fmla="*/ 2147483647 w 699"/>
              <a:gd name="T85" fmla="*/ 2147483647 h 394"/>
              <a:gd name="T86" fmla="*/ 2147483647 w 699"/>
              <a:gd name="T87" fmla="*/ 2147483647 h 394"/>
              <a:gd name="T88" fmla="*/ 2147483647 w 699"/>
              <a:gd name="T89" fmla="*/ 2147483647 h 394"/>
              <a:gd name="T90" fmla="*/ 2147483647 w 699"/>
              <a:gd name="T91" fmla="*/ 2147483647 h 394"/>
              <a:gd name="T92" fmla="*/ 2147483647 w 699"/>
              <a:gd name="T93" fmla="*/ 2147483647 h 394"/>
              <a:gd name="T94" fmla="*/ 2147483647 w 699"/>
              <a:gd name="T95" fmla="*/ 2147483647 h 394"/>
              <a:gd name="T96" fmla="*/ 2147483647 w 699"/>
              <a:gd name="T97" fmla="*/ 2147483647 h 394"/>
              <a:gd name="T98" fmla="*/ 2147483647 w 699"/>
              <a:gd name="T99" fmla="*/ 2147483647 h 394"/>
              <a:gd name="T100" fmla="*/ 2147483647 w 699"/>
              <a:gd name="T101" fmla="*/ 2147483647 h 394"/>
              <a:gd name="T102" fmla="*/ 2147483647 w 699"/>
              <a:gd name="T103" fmla="*/ 2147483647 h 394"/>
              <a:gd name="T104" fmla="*/ 2147483647 w 699"/>
              <a:gd name="T105" fmla="*/ 2147483647 h 394"/>
              <a:gd name="T106" fmla="*/ 2147483647 w 699"/>
              <a:gd name="T107" fmla="*/ 2147483647 h 394"/>
              <a:gd name="T108" fmla="*/ 2147483647 w 699"/>
              <a:gd name="T109" fmla="*/ 2147483647 h 394"/>
              <a:gd name="T110" fmla="*/ 2147483647 w 699"/>
              <a:gd name="T111" fmla="*/ 0 h 3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99" h="394">
                <a:moveTo>
                  <a:pt x="0" y="266"/>
                </a:moveTo>
                <a:lnTo>
                  <a:pt x="4" y="266"/>
                </a:lnTo>
                <a:lnTo>
                  <a:pt x="8" y="267"/>
                </a:lnTo>
                <a:lnTo>
                  <a:pt x="17" y="264"/>
                </a:lnTo>
                <a:lnTo>
                  <a:pt x="21" y="264"/>
                </a:lnTo>
                <a:lnTo>
                  <a:pt x="25" y="250"/>
                </a:lnTo>
                <a:lnTo>
                  <a:pt x="29" y="183"/>
                </a:lnTo>
                <a:lnTo>
                  <a:pt x="33" y="180"/>
                </a:lnTo>
                <a:lnTo>
                  <a:pt x="37" y="176"/>
                </a:lnTo>
                <a:lnTo>
                  <a:pt x="41" y="200"/>
                </a:lnTo>
                <a:lnTo>
                  <a:pt x="45" y="194"/>
                </a:lnTo>
                <a:lnTo>
                  <a:pt x="50" y="197"/>
                </a:lnTo>
                <a:lnTo>
                  <a:pt x="54" y="201"/>
                </a:lnTo>
                <a:lnTo>
                  <a:pt x="58" y="189"/>
                </a:lnTo>
                <a:lnTo>
                  <a:pt x="62" y="176"/>
                </a:lnTo>
                <a:lnTo>
                  <a:pt x="66" y="165"/>
                </a:lnTo>
                <a:lnTo>
                  <a:pt x="70" y="165"/>
                </a:lnTo>
                <a:lnTo>
                  <a:pt x="74" y="169"/>
                </a:lnTo>
                <a:lnTo>
                  <a:pt x="78" y="163"/>
                </a:lnTo>
                <a:lnTo>
                  <a:pt x="82" y="159"/>
                </a:lnTo>
                <a:lnTo>
                  <a:pt x="87" y="149"/>
                </a:lnTo>
                <a:lnTo>
                  <a:pt x="91" y="134"/>
                </a:lnTo>
                <a:lnTo>
                  <a:pt x="95" y="125"/>
                </a:lnTo>
                <a:lnTo>
                  <a:pt x="99" y="137"/>
                </a:lnTo>
                <a:lnTo>
                  <a:pt x="103" y="134"/>
                </a:lnTo>
                <a:lnTo>
                  <a:pt x="107" y="168"/>
                </a:lnTo>
                <a:lnTo>
                  <a:pt x="111" y="205"/>
                </a:lnTo>
                <a:lnTo>
                  <a:pt x="115" y="242"/>
                </a:lnTo>
                <a:lnTo>
                  <a:pt x="119" y="234"/>
                </a:lnTo>
                <a:lnTo>
                  <a:pt x="124" y="233"/>
                </a:lnTo>
                <a:lnTo>
                  <a:pt x="128" y="224"/>
                </a:lnTo>
                <a:lnTo>
                  <a:pt x="132" y="227"/>
                </a:lnTo>
                <a:lnTo>
                  <a:pt x="136" y="244"/>
                </a:lnTo>
                <a:lnTo>
                  <a:pt x="140" y="242"/>
                </a:lnTo>
                <a:lnTo>
                  <a:pt x="144" y="265"/>
                </a:lnTo>
                <a:lnTo>
                  <a:pt x="148" y="261"/>
                </a:lnTo>
                <a:lnTo>
                  <a:pt x="152" y="288"/>
                </a:lnTo>
                <a:lnTo>
                  <a:pt x="156" y="306"/>
                </a:lnTo>
                <a:lnTo>
                  <a:pt x="160" y="318"/>
                </a:lnTo>
                <a:lnTo>
                  <a:pt x="165" y="332"/>
                </a:lnTo>
                <a:lnTo>
                  <a:pt x="169" y="331"/>
                </a:lnTo>
                <a:lnTo>
                  <a:pt x="173" y="330"/>
                </a:lnTo>
                <a:lnTo>
                  <a:pt x="177" y="324"/>
                </a:lnTo>
                <a:lnTo>
                  <a:pt x="181" y="326"/>
                </a:lnTo>
                <a:lnTo>
                  <a:pt x="185" y="333"/>
                </a:lnTo>
                <a:lnTo>
                  <a:pt x="189" y="329"/>
                </a:lnTo>
                <a:lnTo>
                  <a:pt x="193" y="330"/>
                </a:lnTo>
                <a:lnTo>
                  <a:pt x="197" y="329"/>
                </a:lnTo>
                <a:lnTo>
                  <a:pt x="202" y="330"/>
                </a:lnTo>
                <a:lnTo>
                  <a:pt x="206" y="334"/>
                </a:lnTo>
                <a:lnTo>
                  <a:pt x="210" y="334"/>
                </a:lnTo>
                <a:lnTo>
                  <a:pt x="214" y="335"/>
                </a:lnTo>
                <a:lnTo>
                  <a:pt x="218" y="340"/>
                </a:lnTo>
                <a:lnTo>
                  <a:pt x="222" y="341"/>
                </a:lnTo>
                <a:lnTo>
                  <a:pt x="226" y="345"/>
                </a:lnTo>
                <a:lnTo>
                  <a:pt x="230" y="351"/>
                </a:lnTo>
                <a:lnTo>
                  <a:pt x="234" y="362"/>
                </a:lnTo>
                <a:lnTo>
                  <a:pt x="239" y="370"/>
                </a:lnTo>
                <a:lnTo>
                  <a:pt x="243" y="372"/>
                </a:lnTo>
                <a:lnTo>
                  <a:pt x="247" y="373"/>
                </a:lnTo>
                <a:lnTo>
                  <a:pt x="251" y="379"/>
                </a:lnTo>
                <a:lnTo>
                  <a:pt x="255" y="385"/>
                </a:lnTo>
                <a:lnTo>
                  <a:pt x="259" y="392"/>
                </a:lnTo>
                <a:lnTo>
                  <a:pt x="263" y="393"/>
                </a:lnTo>
                <a:lnTo>
                  <a:pt x="267" y="394"/>
                </a:lnTo>
                <a:lnTo>
                  <a:pt x="271" y="391"/>
                </a:lnTo>
                <a:lnTo>
                  <a:pt x="276" y="387"/>
                </a:lnTo>
                <a:lnTo>
                  <a:pt x="280" y="387"/>
                </a:lnTo>
                <a:lnTo>
                  <a:pt x="284" y="387"/>
                </a:lnTo>
                <a:lnTo>
                  <a:pt x="288" y="387"/>
                </a:lnTo>
                <a:lnTo>
                  <a:pt x="292" y="387"/>
                </a:lnTo>
                <a:lnTo>
                  <a:pt x="296" y="387"/>
                </a:lnTo>
                <a:lnTo>
                  <a:pt x="300" y="384"/>
                </a:lnTo>
                <a:lnTo>
                  <a:pt x="308" y="386"/>
                </a:lnTo>
                <a:lnTo>
                  <a:pt x="313" y="387"/>
                </a:lnTo>
                <a:lnTo>
                  <a:pt x="317" y="392"/>
                </a:lnTo>
                <a:lnTo>
                  <a:pt x="321" y="389"/>
                </a:lnTo>
                <a:lnTo>
                  <a:pt x="325" y="388"/>
                </a:lnTo>
                <a:lnTo>
                  <a:pt x="329" y="389"/>
                </a:lnTo>
                <a:lnTo>
                  <a:pt x="333" y="387"/>
                </a:lnTo>
                <a:lnTo>
                  <a:pt x="337" y="386"/>
                </a:lnTo>
                <a:lnTo>
                  <a:pt x="341" y="384"/>
                </a:lnTo>
                <a:lnTo>
                  <a:pt x="345" y="383"/>
                </a:lnTo>
                <a:lnTo>
                  <a:pt x="349" y="382"/>
                </a:lnTo>
                <a:lnTo>
                  <a:pt x="354" y="358"/>
                </a:lnTo>
                <a:lnTo>
                  <a:pt x="358" y="357"/>
                </a:lnTo>
                <a:lnTo>
                  <a:pt x="362" y="330"/>
                </a:lnTo>
                <a:lnTo>
                  <a:pt x="366" y="312"/>
                </a:lnTo>
                <a:lnTo>
                  <a:pt x="370" y="300"/>
                </a:lnTo>
                <a:lnTo>
                  <a:pt x="374" y="277"/>
                </a:lnTo>
                <a:lnTo>
                  <a:pt x="378" y="271"/>
                </a:lnTo>
                <a:lnTo>
                  <a:pt x="382" y="267"/>
                </a:lnTo>
                <a:lnTo>
                  <a:pt x="386" y="267"/>
                </a:lnTo>
                <a:lnTo>
                  <a:pt x="391" y="264"/>
                </a:lnTo>
                <a:lnTo>
                  <a:pt x="395" y="263"/>
                </a:lnTo>
                <a:lnTo>
                  <a:pt x="399" y="263"/>
                </a:lnTo>
                <a:lnTo>
                  <a:pt x="403" y="274"/>
                </a:lnTo>
                <a:lnTo>
                  <a:pt x="407" y="267"/>
                </a:lnTo>
                <a:lnTo>
                  <a:pt x="411" y="268"/>
                </a:lnTo>
                <a:lnTo>
                  <a:pt x="415" y="250"/>
                </a:lnTo>
                <a:lnTo>
                  <a:pt x="419" y="245"/>
                </a:lnTo>
                <a:lnTo>
                  <a:pt x="423" y="245"/>
                </a:lnTo>
                <a:lnTo>
                  <a:pt x="428" y="228"/>
                </a:lnTo>
                <a:lnTo>
                  <a:pt x="432" y="221"/>
                </a:lnTo>
                <a:lnTo>
                  <a:pt x="436" y="207"/>
                </a:lnTo>
                <a:lnTo>
                  <a:pt x="440" y="207"/>
                </a:lnTo>
                <a:lnTo>
                  <a:pt x="444" y="201"/>
                </a:lnTo>
                <a:lnTo>
                  <a:pt x="448" y="198"/>
                </a:lnTo>
                <a:lnTo>
                  <a:pt x="452" y="202"/>
                </a:lnTo>
                <a:lnTo>
                  <a:pt x="456" y="207"/>
                </a:lnTo>
                <a:lnTo>
                  <a:pt x="460" y="207"/>
                </a:lnTo>
                <a:lnTo>
                  <a:pt x="465" y="207"/>
                </a:lnTo>
                <a:lnTo>
                  <a:pt x="469" y="207"/>
                </a:lnTo>
                <a:lnTo>
                  <a:pt x="473" y="214"/>
                </a:lnTo>
                <a:lnTo>
                  <a:pt x="477" y="212"/>
                </a:lnTo>
                <a:lnTo>
                  <a:pt x="481" y="214"/>
                </a:lnTo>
                <a:lnTo>
                  <a:pt x="485" y="217"/>
                </a:lnTo>
                <a:lnTo>
                  <a:pt x="489" y="215"/>
                </a:lnTo>
                <a:lnTo>
                  <a:pt x="493" y="220"/>
                </a:lnTo>
                <a:lnTo>
                  <a:pt x="497" y="223"/>
                </a:lnTo>
                <a:lnTo>
                  <a:pt x="502" y="233"/>
                </a:lnTo>
                <a:lnTo>
                  <a:pt x="506" y="236"/>
                </a:lnTo>
                <a:lnTo>
                  <a:pt x="510" y="237"/>
                </a:lnTo>
                <a:lnTo>
                  <a:pt x="514" y="247"/>
                </a:lnTo>
                <a:lnTo>
                  <a:pt x="518" y="247"/>
                </a:lnTo>
                <a:lnTo>
                  <a:pt x="522" y="259"/>
                </a:lnTo>
                <a:lnTo>
                  <a:pt x="526" y="250"/>
                </a:lnTo>
                <a:lnTo>
                  <a:pt x="530" y="248"/>
                </a:lnTo>
                <a:lnTo>
                  <a:pt x="534" y="246"/>
                </a:lnTo>
                <a:lnTo>
                  <a:pt x="539" y="237"/>
                </a:lnTo>
                <a:lnTo>
                  <a:pt x="543" y="210"/>
                </a:lnTo>
                <a:lnTo>
                  <a:pt x="547" y="207"/>
                </a:lnTo>
                <a:lnTo>
                  <a:pt x="551" y="190"/>
                </a:lnTo>
                <a:lnTo>
                  <a:pt x="555" y="173"/>
                </a:lnTo>
                <a:lnTo>
                  <a:pt x="559" y="167"/>
                </a:lnTo>
                <a:lnTo>
                  <a:pt x="563" y="153"/>
                </a:lnTo>
                <a:lnTo>
                  <a:pt x="567" y="144"/>
                </a:lnTo>
                <a:lnTo>
                  <a:pt x="571" y="130"/>
                </a:lnTo>
                <a:lnTo>
                  <a:pt x="575" y="121"/>
                </a:lnTo>
                <a:lnTo>
                  <a:pt x="580" y="105"/>
                </a:lnTo>
                <a:lnTo>
                  <a:pt x="584" y="90"/>
                </a:lnTo>
                <a:lnTo>
                  <a:pt x="588" y="81"/>
                </a:lnTo>
                <a:lnTo>
                  <a:pt x="592" y="80"/>
                </a:lnTo>
                <a:lnTo>
                  <a:pt x="596" y="73"/>
                </a:lnTo>
                <a:lnTo>
                  <a:pt x="600" y="67"/>
                </a:lnTo>
                <a:lnTo>
                  <a:pt x="604" y="63"/>
                </a:lnTo>
                <a:lnTo>
                  <a:pt x="608" y="51"/>
                </a:lnTo>
                <a:lnTo>
                  <a:pt x="612" y="50"/>
                </a:lnTo>
                <a:lnTo>
                  <a:pt x="617" y="53"/>
                </a:lnTo>
                <a:lnTo>
                  <a:pt x="621" y="56"/>
                </a:lnTo>
                <a:lnTo>
                  <a:pt x="625" y="51"/>
                </a:lnTo>
                <a:lnTo>
                  <a:pt x="629" y="47"/>
                </a:lnTo>
                <a:lnTo>
                  <a:pt x="633" y="45"/>
                </a:lnTo>
                <a:lnTo>
                  <a:pt x="637" y="41"/>
                </a:lnTo>
                <a:lnTo>
                  <a:pt x="641" y="33"/>
                </a:lnTo>
                <a:lnTo>
                  <a:pt x="645" y="32"/>
                </a:lnTo>
                <a:lnTo>
                  <a:pt x="649" y="32"/>
                </a:lnTo>
                <a:lnTo>
                  <a:pt x="654" y="19"/>
                </a:lnTo>
                <a:lnTo>
                  <a:pt x="658" y="12"/>
                </a:lnTo>
                <a:lnTo>
                  <a:pt x="662" y="17"/>
                </a:lnTo>
                <a:lnTo>
                  <a:pt x="666" y="10"/>
                </a:lnTo>
                <a:lnTo>
                  <a:pt x="670" y="7"/>
                </a:lnTo>
                <a:lnTo>
                  <a:pt x="674" y="9"/>
                </a:lnTo>
                <a:lnTo>
                  <a:pt x="678" y="9"/>
                </a:lnTo>
                <a:lnTo>
                  <a:pt x="682" y="1"/>
                </a:lnTo>
                <a:lnTo>
                  <a:pt x="686" y="4"/>
                </a:lnTo>
                <a:lnTo>
                  <a:pt x="691" y="1"/>
                </a:lnTo>
                <a:lnTo>
                  <a:pt x="695" y="0"/>
                </a:lnTo>
                <a:lnTo>
                  <a:pt x="699" y="13"/>
                </a:lnTo>
              </a:path>
            </a:pathLst>
          </a:custGeom>
          <a:noFill/>
          <a:ln w="206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66" name="Freeform 58"/>
          <p:cNvSpPr>
            <a:spLocks/>
          </p:cNvSpPr>
          <p:nvPr/>
        </p:nvSpPr>
        <p:spPr bwMode="auto">
          <a:xfrm>
            <a:off x="1201738" y="3227388"/>
            <a:ext cx="7265987" cy="2195512"/>
          </a:xfrm>
          <a:custGeom>
            <a:avLst/>
            <a:gdLst>
              <a:gd name="T0" fmla="*/ 2147483647 w 699"/>
              <a:gd name="T1" fmla="*/ 2147483647 h 211"/>
              <a:gd name="T2" fmla="*/ 2147483647 w 699"/>
              <a:gd name="T3" fmla="*/ 2147483647 h 211"/>
              <a:gd name="T4" fmla="*/ 2147483647 w 699"/>
              <a:gd name="T5" fmla="*/ 2147483647 h 211"/>
              <a:gd name="T6" fmla="*/ 2147483647 w 699"/>
              <a:gd name="T7" fmla="*/ 2147483647 h 211"/>
              <a:gd name="T8" fmla="*/ 2147483647 w 699"/>
              <a:gd name="T9" fmla="*/ 2147483647 h 211"/>
              <a:gd name="T10" fmla="*/ 2147483647 w 699"/>
              <a:gd name="T11" fmla="*/ 2147483647 h 211"/>
              <a:gd name="T12" fmla="*/ 2147483647 w 699"/>
              <a:gd name="T13" fmla="*/ 2147483647 h 211"/>
              <a:gd name="T14" fmla="*/ 2147483647 w 699"/>
              <a:gd name="T15" fmla="*/ 2147483647 h 211"/>
              <a:gd name="T16" fmla="*/ 2147483647 w 699"/>
              <a:gd name="T17" fmla="*/ 2147483647 h 211"/>
              <a:gd name="T18" fmla="*/ 2147483647 w 699"/>
              <a:gd name="T19" fmla="*/ 2147483647 h 211"/>
              <a:gd name="T20" fmla="*/ 2147483647 w 699"/>
              <a:gd name="T21" fmla="*/ 2147483647 h 211"/>
              <a:gd name="T22" fmla="*/ 2147483647 w 699"/>
              <a:gd name="T23" fmla="*/ 2147483647 h 211"/>
              <a:gd name="T24" fmla="*/ 2147483647 w 699"/>
              <a:gd name="T25" fmla="*/ 2147483647 h 211"/>
              <a:gd name="T26" fmla="*/ 2147483647 w 699"/>
              <a:gd name="T27" fmla="*/ 2147483647 h 211"/>
              <a:gd name="T28" fmla="*/ 2147483647 w 699"/>
              <a:gd name="T29" fmla="*/ 2147483647 h 211"/>
              <a:gd name="T30" fmla="*/ 2147483647 w 699"/>
              <a:gd name="T31" fmla="*/ 2147483647 h 211"/>
              <a:gd name="T32" fmla="*/ 2147483647 w 699"/>
              <a:gd name="T33" fmla="*/ 2147483647 h 211"/>
              <a:gd name="T34" fmla="*/ 2147483647 w 699"/>
              <a:gd name="T35" fmla="*/ 2147483647 h 211"/>
              <a:gd name="T36" fmla="*/ 2147483647 w 699"/>
              <a:gd name="T37" fmla="*/ 2147483647 h 211"/>
              <a:gd name="T38" fmla="*/ 2147483647 w 699"/>
              <a:gd name="T39" fmla="*/ 2147483647 h 211"/>
              <a:gd name="T40" fmla="*/ 2147483647 w 699"/>
              <a:gd name="T41" fmla="*/ 2147483647 h 211"/>
              <a:gd name="T42" fmla="*/ 2147483647 w 699"/>
              <a:gd name="T43" fmla="*/ 2147483647 h 211"/>
              <a:gd name="T44" fmla="*/ 2147483647 w 699"/>
              <a:gd name="T45" fmla="*/ 2147483647 h 211"/>
              <a:gd name="T46" fmla="*/ 2147483647 w 699"/>
              <a:gd name="T47" fmla="*/ 2147483647 h 211"/>
              <a:gd name="T48" fmla="*/ 2147483647 w 699"/>
              <a:gd name="T49" fmla="*/ 2147483647 h 211"/>
              <a:gd name="T50" fmla="*/ 2147483647 w 699"/>
              <a:gd name="T51" fmla="*/ 2147483647 h 211"/>
              <a:gd name="T52" fmla="*/ 2147483647 w 699"/>
              <a:gd name="T53" fmla="*/ 2147483647 h 211"/>
              <a:gd name="T54" fmla="*/ 2147483647 w 699"/>
              <a:gd name="T55" fmla="*/ 2147483647 h 211"/>
              <a:gd name="T56" fmla="*/ 2147483647 w 699"/>
              <a:gd name="T57" fmla="*/ 2147483647 h 211"/>
              <a:gd name="T58" fmla="*/ 2147483647 w 699"/>
              <a:gd name="T59" fmla="*/ 2147483647 h 211"/>
              <a:gd name="T60" fmla="*/ 2147483647 w 699"/>
              <a:gd name="T61" fmla="*/ 2147483647 h 211"/>
              <a:gd name="T62" fmla="*/ 2147483647 w 699"/>
              <a:gd name="T63" fmla="*/ 2147483647 h 211"/>
              <a:gd name="T64" fmla="*/ 2147483647 w 699"/>
              <a:gd name="T65" fmla="*/ 2147483647 h 211"/>
              <a:gd name="T66" fmla="*/ 2147483647 w 699"/>
              <a:gd name="T67" fmla="*/ 2147483647 h 211"/>
              <a:gd name="T68" fmla="*/ 2147483647 w 699"/>
              <a:gd name="T69" fmla="*/ 2147483647 h 211"/>
              <a:gd name="T70" fmla="*/ 2147483647 w 699"/>
              <a:gd name="T71" fmla="*/ 2147483647 h 211"/>
              <a:gd name="T72" fmla="*/ 2147483647 w 699"/>
              <a:gd name="T73" fmla="*/ 2147483647 h 211"/>
              <a:gd name="T74" fmla="*/ 2147483647 w 699"/>
              <a:gd name="T75" fmla="*/ 2147483647 h 211"/>
              <a:gd name="T76" fmla="*/ 2147483647 w 699"/>
              <a:gd name="T77" fmla="*/ 2147483647 h 211"/>
              <a:gd name="T78" fmla="*/ 2147483647 w 699"/>
              <a:gd name="T79" fmla="*/ 2147483647 h 211"/>
              <a:gd name="T80" fmla="*/ 2147483647 w 699"/>
              <a:gd name="T81" fmla="*/ 2147483647 h 211"/>
              <a:gd name="T82" fmla="*/ 2147483647 w 699"/>
              <a:gd name="T83" fmla="*/ 2147483647 h 211"/>
              <a:gd name="T84" fmla="*/ 2147483647 w 699"/>
              <a:gd name="T85" fmla="*/ 2147483647 h 211"/>
              <a:gd name="T86" fmla="*/ 2147483647 w 699"/>
              <a:gd name="T87" fmla="*/ 2147483647 h 211"/>
              <a:gd name="T88" fmla="*/ 2147483647 w 699"/>
              <a:gd name="T89" fmla="*/ 2147483647 h 211"/>
              <a:gd name="T90" fmla="*/ 2147483647 w 699"/>
              <a:gd name="T91" fmla="*/ 2147483647 h 211"/>
              <a:gd name="T92" fmla="*/ 2147483647 w 699"/>
              <a:gd name="T93" fmla="*/ 2147483647 h 211"/>
              <a:gd name="T94" fmla="*/ 2147483647 w 699"/>
              <a:gd name="T95" fmla="*/ 2147483647 h 211"/>
              <a:gd name="T96" fmla="*/ 2147483647 w 699"/>
              <a:gd name="T97" fmla="*/ 2147483647 h 211"/>
              <a:gd name="T98" fmla="*/ 2147483647 w 699"/>
              <a:gd name="T99" fmla="*/ 2147483647 h 211"/>
              <a:gd name="T100" fmla="*/ 2147483647 w 699"/>
              <a:gd name="T101" fmla="*/ 2147483647 h 211"/>
              <a:gd name="T102" fmla="*/ 2147483647 w 699"/>
              <a:gd name="T103" fmla="*/ 2147483647 h 211"/>
              <a:gd name="T104" fmla="*/ 2147483647 w 699"/>
              <a:gd name="T105" fmla="*/ 2147483647 h 211"/>
              <a:gd name="T106" fmla="*/ 2147483647 w 699"/>
              <a:gd name="T107" fmla="*/ 2147483647 h 211"/>
              <a:gd name="T108" fmla="*/ 2147483647 w 699"/>
              <a:gd name="T109" fmla="*/ 2147483647 h 211"/>
              <a:gd name="T110" fmla="*/ 2147483647 w 699"/>
              <a:gd name="T111" fmla="*/ 2147483647 h 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99" h="211">
                <a:moveTo>
                  <a:pt x="0" y="123"/>
                </a:moveTo>
                <a:lnTo>
                  <a:pt x="4" y="81"/>
                </a:lnTo>
                <a:lnTo>
                  <a:pt x="8" y="81"/>
                </a:lnTo>
                <a:lnTo>
                  <a:pt x="17" y="76"/>
                </a:lnTo>
                <a:lnTo>
                  <a:pt x="21" y="72"/>
                </a:lnTo>
                <a:lnTo>
                  <a:pt x="25" y="65"/>
                </a:lnTo>
                <a:lnTo>
                  <a:pt x="29" y="19"/>
                </a:lnTo>
                <a:lnTo>
                  <a:pt x="33" y="13"/>
                </a:lnTo>
                <a:lnTo>
                  <a:pt x="37" y="8"/>
                </a:lnTo>
                <a:lnTo>
                  <a:pt x="41" y="0"/>
                </a:lnTo>
                <a:lnTo>
                  <a:pt x="45" y="4"/>
                </a:lnTo>
                <a:lnTo>
                  <a:pt x="50" y="9"/>
                </a:lnTo>
                <a:lnTo>
                  <a:pt x="54" y="24"/>
                </a:lnTo>
                <a:lnTo>
                  <a:pt x="58" y="49"/>
                </a:lnTo>
                <a:lnTo>
                  <a:pt x="62" y="54"/>
                </a:lnTo>
                <a:lnTo>
                  <a:pt x="66" y="62"/>
                </a:lnTo>
                <a:lnTo>
                  <a:pt x="70" y="74"/>
                </a:lnTo>
                <a:lnTo>
                  <a:pt x="74" y="72"/>
                </a:lnTo>
                <a:lnTo>
                  <a:pt x="78" y="72"/>
                </a:lnTo>
                <a:lnTo>
                  <a:pt x="82" y="70"/>
                </a:lnTo>
                <a:lnTo>
                  <a:pt x="87" y="69"/>
                </a:lnTo>
                <a:lnTo>
                  <a:pt x="91" y="63"/>
                </a:lnTo>
                <a:lnTo>
                  <a:pt x="95" y="62"/>
                </a:lnTo>
                <a:lnTo>
                  <a:pt x="99" y="67"/>
                </a:lnTo>
                <a:lnTo>
                  <a:pt x="103" y="75"/>
                </a:lnTo>
                <a:lnTo>
                  <a:pt x="107" y="74"/>
                </a:lnTo>
                <a:lnTo>
                  <a:pt x="111" y="73"/>
                </a:lnTo>
                <a:lnTo>
                  <a:pt x="115" y="71"/>
                </a:lnTo>
                <a:lnTo>
                  <a:pt x="119" y="59"/>
                </a:lnTo>
                <a:lnTo>
                  <a:pt x="124" y="55"/>
                </a:lnTo>
                <a:lnTo>
                  <a:pt x="128" y="49"/>
                </a:lnTo>
                <a:lnTo>
                  <a:pt x="132" y="31"/>
                </a:lnTo>
                <a:lnTo>
                  <a:pt x="136" y="11"/>
                </a:lnTo>
                <a:lnTo>
                  <a:pt x="140" y="3"/>
                </a:lnTo>
                <a:lnTo>
                  <a:pt x="144" y="19"/>
                </a:lnTo>
                <a:lnTo>
                  <a:pt x="148" y="39"/>
                </a:lnTo>
                <a:lnTo>
                  <a:pt x="152" y="54"/>
                </a:lnTo>
                <a:lnTo>
                  <a:pt x="156" y="173"/>
                </a:lnTo>
                <a:lnTo>
                  <a:pt x="160" y="172"/>
                </a:lnTo>
                <a:lnTo>
                  <a:pt x="165" y="175"/>
                </a:lnTo>
                <a:lnTo>
                  <a:pt x="169" y="182"/>
                </a:lnTo>
                <a:lnTo>
                  <a:pt x="173" y="182"/>
                </a:lnTo>
                <a:lnTo>
                  <a:pt x="177" y="182"/>
                </a:lnTo>
                <a:lnTo>
                  <a:pt x="181" y="182"/>
                </a:lnTo>
                <a:lnTo>
                  <a:pt x="185" y="181"/>
                </a:lnTo>
                <a:lnTo>
                  <a:pt x="189" y="183"/>
                </a:lnTo>
                <a:lnTo>
                  <a:pt x="193" y="183"/>
                </a:lnTo>
                <a:lnTo>
                  <a:pt x="197" y="183"/>
                </a:lnTo>
                <a:lnTo>
                  <a:pt x="202" y="182"/>
                </a:lnTo>
                <a:lnTo>
                  <a:pt x="206" y="183"/>
                </a:lnTo>
                <a:lnTo>
                  <a:pt x="210" y="183"/>
                </a:lnTo>
                <a:lnTo>
                  <a:pt x="214" y="183"/>
                </a:lnTo>
                <a:lnTo>
                  <a:pt x="218" y="183"/>
                </a:lnTo>
                <a:lnTo>
                  <a:pt x="222" y="182"/>
                </a:lnTo>
                <a:lnTo>
                  <a:pt x="226" y="182"/>
                </a:lnTo>
                <a:lnTo>
                  <a:pt x="230" y="181"/>
                </a:lnTo>
                <a:lnTo>
                  <a:pt x="234" y="182"/>
                </a:lnTo>
                <a:lnTo>
                  <a:pt x="239" y="182"/>
                </a:lnTo>
                <a:lnTo>
                  <a:pt x="243" y="183"/>
                </a:lnTo>
                <a:lnTo>
                  <a:pt x="247" y="185"/>
                </a:lnTo>
                <a:lnTo>
                  <a:pt x="251" y="188"/>
                </a:lnTo>
                <a:lnTo>
                  <a:pt x="255" y="193"/>
                </a:lnTo>
                <a:lnTo>
                  <a:pt x="259" y="196"/>
                </a:lnTo>
                <a:lnTo>
                  <a:pt x="263" y="195"/>
                </a:lnTo>
                <a:lnTo>
                  <a:pt x="267" y="195"/>
                </a:lnTo>
                <a:lnTo>
                  <a:pt x="271" y="194"/>
                </a:lnTo>
                <a:lnTo>
                  <a:pt x="276" y="193"/>
                </a:lnTo>
                <a:lnTo>
                  <a:pt x="280" y="194"/>
                </a:lnTo>
                <a:lnTo>
                  <a:pt x="284" y="194"/>
                </a:lnTo>
                <a:lnTo>
                  <a:pt x="288" y="195"/>
                </a:lnTo>
                <a:lnTo>
                  <a:pt x="292" y="194"/>
                </a:lnTo>
                <a:lnTo>
                  <a:pt x="296" y="194"/>
                </a:lnTo>
                <a:lnTo>
                  <a:pt x="300" y="198"/>
                </a:lnTo>
                <a:lnTo>
                  <a:pt x="308" y="199"/>
                </a:lnTo>
                <a:lnTo>
                  <a:pt x="313" y="198"/>
                </a:lnTo>
                <a:lnTo>
                  <a:pt x="317" y="206"/>
                </a:lnTo>
                <a:lnTo>
                  <a:pt x="321" y="206"/>
                </a:lnTo>
                <a:lnTo>
                  <a:pt x="325" y="207"/>
                </a:lnTo>
                <a:lnTo>
                  <a:pt x="329" y="207"/>
                </a:lnTo>
                <a:lnTo>
                  <a:pt x="333" y="207"/>
                </a:lnTo>
                <a:lnTo>
                  <a:pt x="337" y="203"/>
                </a:lnTo>
                <a:lnTo>
                  <a:pt x="341" y="200"/>
                </a:lnTo>
                <a:lnTo>
                  <a:pt x="345" y="199"/>
                </a:lnTo>
                <a:lnTo>
                  <a:pt x="349" y="198"/>
                </a:lnTo>
                <a:lnTo>
                  <a:pt x="354" y="199"/>
                </a:lnTo>
                <a:lnTo>
                  <a:pt x="358" y="198"/>
                </a:lnTo>
                <a:lnTo>
                  <a:pt x="362" y="176"/>
                </a:lnTo>
                <a:lnTo>
                  <a:pt x="366" y="178"/>
                </a:lnTo>
                <a:lnTo>
                  <a:pt x="370" y="177"/>
                </a:lnTo>
                <a:lnTo>
                  <a:pt x="374" y="174"/>
                </a:lnTo>
                <a:lnTo>
                  <a:pt x="378" y="173"/>
                </a:lnTo>
                <a:lnTo>
                  <a:pt x="382" y="173"/>
                </a:lnTo>
                <a:lnTo>
                  <a:pt x="386" y="173"/>
                </a:lnTo>
                <a:lnTo>
                  <a:pt x="391" y="172"/>
                </a:lnTo>
                <a:lnTo>
                  <a:pt x="395" y="173"/>
                </a:lnTo>
                <a:lnTo>
                  <a:pt x="399" y="170"/>
                </a:lnTo>
                <a:lnTo>
                  <a:pt x="403" y="164"/>
                </a:lnTo>
                <a:lnTo>
                  <a:pt x="407" y="162"/>
                </a:lnTo>
                <a:lnTo>
                  <a:pt x="411" y="162"/>
                </a:lnTo>
                <a:lnTo>
                  <a:pt x="415" y="163"/>
                </a:lnTo>
                <a:lnTo>
                  <a:pt x="419" y="161"/>
                </a:lnTo>
                <a:lnTo>
                  <a:pt x="423" y="163"/>
                </a:lnTo>
                <a:lnTo>
                  <a:pt x="428" y="170"/>
                </a:lnTo>
                <a:lnTo>
                  <a:pt x="432" y="172"/>
                </a:lnTo>
                <a:lnTo>
                  <a:pt x="436" y="172"/>
                </a:lnTo>
                <a:lnTo>
                  <a:pt x="440" y="173"/>
                </a:lnTo>
                <a:lnTo>
                  <a:pt x="444" y="176"/>
                </a:lnTo>
                <a:lnTo>
                  <a:pt x="448" y="177"/>
                </a:lnTo>
                <a:lnTo>
                  <a:pt x="452" y="178"/>
                </a:lnTo>
                <a:lnTo>
                  <a:pt x="456" y="178"/>
                </a:lnTo>
                <a:lnTo>
                  <a:pt x="460" y="178"/>
                </a:lnTo>
                <a:lnTo>
                  <a:pt x="465" y="176"/>
                </a:lnTo>
                <a:lnTo>
                  <a:pt x="469" y="175"/>
                </a:lnTo>
                <a:lnTo>
                  <a:pt x="473" y="177"/>
                </a:lnTo>
                <a:lnTo>
                  <a:pt x="477" y="179"/>
                </a:lnTo>
                <a:lnTo>
                  <a:pt x="481" y="180"/>
                </a:lnTo>
                <a:lnTo>
                  <a:pt x="485" y="181"/>
                </a:lnTo>
                <a:lnTo>
                  <a:pt x="489" y="182"/>
                </a:lnTo>
                <a:lnTo>
                  <a:pt x="493" y="185"/>
                </a:lnTo>
                <a:lnTo>
                  <a:pt x="497" y="188"/>
                </a:lnTo>
                <a:lnTo>
                  <a:pt x="502" y="193"/>
                </a:lnTo>
                <a:lnTo>
                  <a:pt x="506" y="193"/>
                </a:lnTo>
                <a:lnTo>
                  <a:pt x="510" y="193"/>
                </a:lnTo>
                <a:lnTo>
                  <a:pt x="514" y="195"/>
                </a:lnTo>
                <a:lnTo>
                  <a:pt x="518" y="195"/>
                </a:lnTo>
                <a:lnTo>
                  <a:pt x="522" y="196"/>
                </a:lnTo>
                <a:lnTo>
                  <a:pt x="526" y="195"/>
                </a:lnTo>
                <a:lnTo>
                  <a:pt x="530" y="196"/>
                </a:lnTo>
                <a:lnTo>
                  <a:pt x="534" y="196"/>
                </a:lnTo>
                <a:lnTo>
                  <a:pt x="539" y="197"/>
                </a:lnTo>
                <a:lnTo>
                  <a:pt x="543" y="197"/>
                </a:lnTo>
                <a:lnTo>
                  <a:pt x="547" y="195"/>
                </a:lnTo>
                <a:lnTo>
                  <a:pt x="551" y="197"/>
                </a:lnTo>
                <a:lnTo>
                  <a:pt x="555" y="198"/>
                </a:lnTo>
                <a:lnTo>
                  <a:pt x="559" y="199"/>
                </a:lnTo>
                <a:lnTo>
                  <a:pt x="563" y="198"/>
                </a:lnTo>
                <a:lnTo>
                  <a:pt x="567" y="197"/>
                </a:lnTo>
                <a:lnTo>
                  <a:pt x="571" y="198"/>
                </a:lnTo>
                <a:lnTo>
                  <a:pt x="575" y="201"/>
                </a:lnTo>
                <a:lnTo>
                  <a:pt x="580" y="203"/>
                </a:lnTo>
                <a:lnTo>
                  <a:pt x="584" y="205"/>
                </a:lnTo>
                <a:lnTo>
                  <a:pt x="588" y="204"/>
                </a:lnTo>
                <a:lnTo>
                  <a:pt x="592" y="203"/>
                </a:lnTo>
                <a:lnTo>
                  <a:pt x="596" y="203"/>
                </a:lnTo>
                <a:lnTo>
                  <a:pt x="600" y="204"/>
                </a:lnTo>
                <a:lnTo>
                  <a:pt x="604" y="205"/>
                </a:lnTo>
                <a:lnTo>
                  <a:pt x="608" y="206"/>
                </a:lnTo>
                <a:lnTo>
                  <a:pt x="612" y="206"/>
                </a:lnTo>
                <a:lnTo>
                  <a:pt x="617" y="206"/>
                </a:lnTo>
                <a:lnTo>
                  <a:pt x="621" y="207"/>
                </a:lnTo>
                <a:lnTo>
                  <a:pt x="625" y="206"/>
                </a:lnTo>
                <a:lnTo>
                  <a:pt x="629" y="206"/>
                </a:lnTo>
                <a:lnTo>
                  <a:pt x="633" y="206"/>
                </a:lnTo>
                <a:lnTo>
                  <a:pt x="637" y="206"/>
                </a:lnTo>
                <a:lnTo>
                  <a:pt x="641" y="206"/>
                </a:lnTo>
                <a:lnTo>
                  <a:pt x="645" y="206"/>
                </a:lnTo>
                <a:lnTo>
                  <a:pt x="649" y="207"/>
                </a:lnTo>
                <a:lnTo>
                  <a:pt x="654" y="208"/>
                </a:lnTo>
                <a:lnTo>
                  <a:pt x="658" y="207"/>
                </a:lnTo>
                <a:lnTo>
                  <a:pt x="662" y="210"/>
                </a:lnTo>
                <a:lnTo>
                  <a:pt x="666" y="210"/>
                </a:lnTo>
                <a:lnTo>
                  <a:pt x="670" y="211"/>
                </a:lnTo>
                <a:lnTo>
                  <a:pt x="674" y="211"/>
                </a:lnTo>
                <a:lnTo>
                  <a:pt x="678" y="211"/>
                </a:lnTo>
                <a:lnTo>
                  <a:pt x="682" y="207"/>
                </a:lnTo>
                <a:lnTo>
                  <a:pt x="686" y="190"/>
                </a:lnTo>
                <a:lnTo>
                  <a:pt x="691" y="170"/>
                </a:lnTo>
                <a:lnTo>
                  <a:pt x="695" y="163"/>
                </a:lnTo>
                <a:lnTo>
                  <a:pt x="699" y="161"/>
                </a:lnTo>
              </a:path>
            </a:pathLst>
          </a:custGeom>
          <a:noFill/>
          <a:ln w="20638"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67" name="Rectangle 59"/>
          <p:cNvSpPr>
            <a:spLocks noChangeArrowheads="1"/>
          </p:cNvSpPr>
          <p:nvPr/>
        </p:nvSpPr>
        <p:spPr bwMode="auto">
          <a:xfrm>
            <a:off x="2865438" y="1228725"/>
            <a:ext cx="1414462" cy="561975"/>
          </a:xfrm>
          <a:prstGeom prst="rect">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4568" name="Line 60"/>
          <p:cNvSpPr>
            <a:spLocks noChangeShapeType="1"/>
          </p:cNvSpPr>
          <p:nvPr/>
        </p:nvSpPr>
        <p:spPr bwMode="auto">
          <a:xfrm>
            <a:off x="3011488" y="1416050"/>
            <a:ext cx="269875" cy="0"/>
          </a:xfrm>
          <a:prstGeom prst="line">
            <a:avLst/>
          </a:prstGeom>
          <a:noFill/>
          <a:ln w="206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9" name="Line 61"/>
          <p:cNvSpPr>
            <a:spLocks noChangeShapeType="1"/>
          </p:cNvSpPr>
          <p:nvPr/>
        </p:nvSpPr>
        <p:spPr bwMode="auto">
          <a:xfrm>
            <a:off x="3011488" y="1603375"/>
            <a:ext cx="269875" cy="0"/>
          </a:xfrm>
          <a:prstGeom prst="line">
            <a:avLst/>
          </a:prstGeom>
          <a:noFill/>
          <a:ln w="20638" cap="rnd">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0" name="Rectangle 62"/>
          <p:cNvSpPr>
            <a:spLocks noChangeArrowheads="1"/>
          </p:cNvSpPr>
          <p:nvPr/>
        </p:nvSpPr>
        <p:spPr bwMode="auto">
          <a:xfrm>
            <a:off x="3416300" y="1343025"/>
            <a:ext cx="808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non-OECD</a:t>
            </a:r>
            <a:endParaRPr lang="en-CA"/>
          </a:p>
        </p:txBody>
      </p:sp>
      <p:sp>
        <p:nvSpPr>
          <p:cNvPr id="64571" name="Rectangle 63"/>
          <p:cNvSpPr>
            <a:spLocks noChangeArrowheads="1"/>
          </p:cNvSpPr>
          <p:nvPr/>
        </p:nvSpPr>
        <p:spPr bwMode="auto">
          <a:xfrm>
            <a:off x="3416300" y="1530350"/>
            <a:ext cx="4762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OECD</a:t>
            </a:r>
            <a:endParaRPr lang="en-CA"/>
          </a:p>
        </p:txBody>
      </p:sp>
      <p:sp>
        <p:nvSpPr>
          <p:cNvPr id="64572" name="Rectangle 65"/>
          <p:cNvSpPr>
            <a:spLocks noChangeArrowheads="1"/>
          </p:cNvSpPr>
          <p:nvPr/>
        </p:nvSpPr>
        <p:spPr bwMode="auto">
          <a:xfrm>
            <a:off x="7772400" y="4648200"/>
            <a:ext cx="4762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OECD</a:t>
            </a:r>
            <a:endParaRPr lang="en-CA"/>
          </a:p>
        </p:txBody>
      </p:sp>
      <p:sp>
        <p:nvSpPr>
          <p:cNvPr id="64573" name="Rectangle 66"/>
          <p:cNvSpPr>
            <a:spLocks noChangeArrowheads="1"/>
          </p:cNvSpPr>
          <p:nvPr/>
        </p:nvSpPr>
        <p:spPr bwMode="auto">
          <a:xfrm>
            <a:off x="7010400" y="1219200"/>
            <a:ext cx="808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CA" sz="1300">
                <a:solidFill>
                  <a:srgbClr val="000000"/>
                </a:solidFill>
                <a:latin typeface="Arial" pitchFamily="34" charset="0"/>
              </a:rPr>
              <a:t>non-OECD</a:t>
            </a:r>
            <a:endParaRPr lang="en-CA"/>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defRPr/>
            </a:pPr>
            <a:r>
              <a:rPr lang="en-CA" sz="3600" smtClean="0"/>
              <a:t>Special Committee on Peacekeeping</a:t>
            </a:r>
          </a:p>
        </p:txBody>
      </p:sp>
      <p:sp>
        <p:nvSpPr>
          <p:cNvPr id="65539" name="Rectangle 3"/>
          <p:cNvSpPr>
            <a:spLocks noChangeArrowheads="1"/>
          </p:cNvSpPr>
          <p:nvPr/>
        </p:nvSpPr>
        <p:spPr bwMode="auto">
          <a:xfrm>
            <a:off x="3200400" y="4038600"/>
            <a:ext cx="173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CA" sz="1000">
                <a:latin typeface="Arial" pitchFamily="34" charset="0"/>
              </a:rPr>
              <a:t>UN Photo/Paulo Filgueiras</a:t>
            </a:r>
            <a:r>
              <a:rPr lang="en-CA">
                <a:latin typeface="Arial" pitchFamily="34" charset="0"/>
              </a:rPr>
              <a:t> </a:t>
            </a:r>
          </a:p>
        </p:txBody>
      </p:sp>
      <p:pic>
        <p:nvPicPr>
          <p:cNvPr id="65540" name="Picture 4" descr="132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407352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UN_TrusteeshipCouncil_SpecialCommitteePeacekeeping_Presentation_6Mar07_DSCN22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962400"/>
            <a:ext cx="314325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smtClean="0">
                <a:effectLst/>
              </a:rPr>
              <a:t>“Tools of the Trade?”</a:t>
            </a:r>
          </a:p>
        </p:txBody>
      </p:sp>
      <p:sp>
        <p:nvSpPr>
          <p:cNvPr id="105475" name="Rectangle 3"/>
          <p:cNvSpPr>
            <a:spLocks noGrp="1" noChangeArrowheads="1"/>
          </p:cNvSpPr>
          <p:nvPr>
            <p:ph type="body" idx="1"/>
          </p:nvPr>
        </p:nvSpPr>
        <p:spPr>
          <a:xfrm>
            <a:off x="457200" y="1600200"/>
            <a:ext cx="8229600" cy="4876800"/>
          </a:xfrm>
        </p:spPr>
        <p:txBody>
          <a:bodyPr/>
          <a:lstStyle/>
          <a:p>
            <a:pPr marL="533400" indent="-533400" algn="ctr" eaLnBrk="1" hangingPunct="1">
              <a:lnSpc>
                <a:spcPct val="80000"/>
              </a:lnSpc>
              <a:buFontTx/>
              <a:buNone/>
              <a:defRPr/>
            </a:pPr>
            <a:r>
              <a:rPr lang="en-CA" sz="2400" b="1" smtClean="0"/>
              <a:t>Conclusions</a:t>
            </a:r>
          </a:p>
          <a:p>
            <a:pPr marL="533400" indent="-533400" eaLnBrk="1" hangingPunct="1">
              <a:lnSpc>
                <a:spcPct val="80000"/>
              </a:lnSpc>
              <a:buFontTx/>
              <a:buNone/>
              <a:defRPr/>
            </a:pPr>
            <a:endParaRPr lang="en-CA" sz="2400" b="1" smtClean="0"/>
          </a:p>
          <a:p>
            <a:pPr marL="533400" indent="-533400" eaLnBrk="1" hangingPunct="1">
              <a:lnSpc>
                <a:spcPct val="120000"/>
              </a:lnSpc>
              <a:buFontTx/>
              <a:buNone/>
              <a:defRPr/>
            </a:pPr>
            <a:r>
              <a:rPr lang="en-CA" sz="2000" b="1" smtClean="0"/>
              <a:t>1. No technological fix … but airborne surveillance technology can be of immense value in monitoring, preventing and mitigating conflict.</a:t>
            </a:r>
            <a:r>
              <a:rPr lang="en-CA" sz="2000" smtClean="0"/>
              <a:t> </a:t>
            </a:r>
          </a:p>
          <a:p>
            <a:pPr marL="533400" indent="-533400" eaLnBrk="1" hangingPunct="1">
              <a:lnSpc>
                <a:spcPct val="120000"/>
              </a:lnSpc>
              <a:buFontTx/>
              <a:buChar char="-"/>
              <a:defRPr/>
            </a:pPr>
            <a:endParaRPr lang="en-CA" sz="2000" smtClean="0"/>
          </a:p>
          <a:p>
            <a:pPr marL="533400" indent="-533400" eaLnBrk="1" hangingPunct="1">
              <a:lnSpc>
                <a:spcPct val="120000"/>
              </a:lnSpc>
              <a:buFontTx/>
              <a:buNone/>
              <a:defRPr/>
            </a:pPr>
            <a:r>
              <a:rPr lang="en-CA" sz="2000" b="1" smtClean="0"/>
              <a:t>2. Technical monitoring can increase the safety and security of peacekeepers as well as the effectiveness of the mission.</a:t>
            </a:r>
            <a:r>
              <a:rPr lang="en-US" sz="2000" smtClean="0"/>
              <a:t> </a:t>
            </a:r>
          </a:p>
          <a:p>
            <a:pPr marL="533400" indent="-533400" eaLnBrk="1" hangingPunct="1">
              <a:lnSpc>
                <a:spcPct val="120000"/>
              </a:lnSpc>
              <a:buFontTx/>
              <a:buNone/>
              <a:defRPr/>
            </a:pPr>
            <a:endParaRPr lang="en-US" sz="2000" smtClean="0"/>
          </a:p>
          <a:p>
            <a:pPr marL="533400" indent="-533400" eaLnBrk="1" hangingPunct="1">
              <a:lnSpc>
                <a:spcPct val="120000"/>
              </a:lnSpc>
              <a:buFontTx/>
              <a:buNone/>
              <a:defRPr/>
            </a:pPr>
            <a:r>
              <a:rPr lang="en-US" sz="2000" b="1" smtClean="0"/>
              <a:t>3. Technologically advanced nations are needed to provide such force enablers.</a:t>
            </a:r>
          </a:p>
          <a:p>
            <a:pPr marL="533400" indent="-533400" eaLnBrk="1" hangingPunct="1">
              <a:lnSpc>
                <a:spcPct val="80000"/>
              </a:lnSpc>
              <a:defRPr/>
            </a:pPr>
            <a:endParaRPr lang="en-US" sz="2000" b="1"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body" idx="1"/>
          </p:nvPr>
        </p:nvSpPr>
        <p:spPr>
          <a:xfrm>
            <a:off x="457200" y="1447800"/>
            <a:ext cx="8229600" cy="4648200"/>
          </a:xfrm>
        </p:spPr>
        <p:txBody>
          <a:bodyPr/>
          <a:lstStyle/>
          <a:p>
            <a:pPr marL="625475" indent="-625475" eaLnBrk="1" hangingPunct="1">
              <a:lnSpc>
                <a:spcPct val="80000"/>
              </a:lnSpc>
              <a:buFont typeface="Wingdings" pitchFamily="2" charset="2"/>
              <a:buNone/>
              <a:defRPr/>
            </a:pPr>
            <a:endParaRPr lang="en-US" sz="1900" dirty="0" smtClean="0">
              <a:effectLst/>
            </a:endParaRPr>
          </a:p>
          <a:p>
            <a:pPr marL="625475" indent="-625475" eaLnBrk="1" hangingPunct="1">
              <a:lnSpc>
                <a:spcPct val="80000"/>
              </a:lnSpc>
              <a:buFont typeface="Wingdings" pitchFamily="2" charset="2"/>
              <a:buNone/>
              <a:defRPr/>
            </a:pPr>
            <a:endParaRPr lang="en-US" sz="1900" dirty="0" smtClean="0">
              <a:effectLst/>
            </a:endParaRPr>
          </a:p>
          <a:p>
            <a:pPr marL="625475" indent="-625475" eaLnBrk="1" hangingPunct="1">
              <a:lnSpc>
                <a:spcPct val="90000"/>
              </a:lnSpc>
              <a:buFont typeface="Wingdings" pitchFamily="2" charset="2"/>
              <a:buNone/>
              <a:defRPr/>
            </a:pPr>
            <a:r>
              <a:rPr lang="en-US" sz="1900" dirty="0" smtClean="0">
                <a:effectLst/>
              </a:rPr>
              <a:t>45. The Special Committee </a:t>
            </a:r>
            <a:r>
              <a:rPr lang="en-US" sz="1900" b="1" u="sng" dirty="0" smtClean="0"/>
              <a:t>welcomes</a:t>
            </a:r>
            <a:r>
              <a:rPr lang="en-US" sz="1900" dirty="0" smtClean="0">
                <a:effectLst/>
              </a:rPr>
              <a:t> the study launched by the Secretariat on the use of advanced monitoring and surveillance technologies to tangibly improve operational capabilities, achieve results in the field and promote the safety and security of peacekeeping personnel. Recognizing the urgent need for Peacekeeping Operations to </a:t>
            </a:r>
            <a:r>
              <a:rPr lang="en-US" sz="1900" b="1" u="sng" dirty="0" smtClean="0"/>
              <a:t>standardize</a:t>
            </a:r>
            <a:r>
              <a:rPr lang="en-US" sz="1900" dirty="0" smtClean="0">
                <a:effectLst/>
              </a:rPr>
              <a:t> the use of advanced technology, particularly in missions operating in dangerous environments or mandated with challenging tasks, the Special Committee requests the Secretariat to develop appropriate </a:t>
            </a:r>
            <a:r>
              <a:rPr lang="en-US" sz="1900" b="1" u="sng" dirty="0" smtClean="0"/>
              <a:t>modalities</a:t>
            </a:r>
            <a:r>
              <a:rPr lang="en-US" sz="1900" dirty="0" smtClean="0">
                <a:effectLst/>
              </a:rPr>
              <a:t> for the use of advanced monitoring and surveillance technologies with due attention to legal, operational, technical and financial considerations as well as the consent of the countries concerned with regards to their application in the field.</a:t>
            </a:r>
          </a:p>
        </p:txBody>
      </p:sp>
      <p:sp>
        <p:nvSpPr>
          <p:cNvPr id="67587" name="Text Box 3"/>
          <p:cNvSpPr txBox="1">
            <a:spLocks noChangeArrowheads="1"/>
          </p:cNvSpPr>
          <p:nvPr/>
        </p:nvSpPr>
        <p:spPr bwMode="auto">
          <a:xfrm>
            <a:off x="228600" y="6324600"/>
            <a:ext cx="868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b="1"/>
              <a:t>Report of the Special Committee on Peacekeeping, 23 May 2007; UN Doc. A/61/19</a:t>
            </a:r>
            <a:endParaRPr lang="en-CA" sz="1400" b="1"/>
          </a:p>
        </p:txBody>
      </p:sp>
      <p:pic>
        <p:nvPicPr>
          <p:cNvPr id="67588" name="Picture 4" descr="C34site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7334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457200" y="1600200"/>
            <a:ext cx="8229600" cy="4876800"/>
          </a:xfrm>
        </p:spPr>
        <p:txBody>
          <a:bodyPr/>
          <a:lstStyle/>
          <a:p>
            <a:pPr algn="ctr">
              <a:lnSpc>
                <a:spcPct val="80000"/>
              </a:lnSpc>
              <a:spcBef>
                <a:spcPct val="0"/>
              </a:spcBef>
              <a:buClrTx/>
              <a:buSzTx/>
              <a:buFontTx/>
              <a:buNone/>
              <a:defRPr/>
            </a:pPr>
            <a:endParaRPr lang="en-US" sz="2000" dirty="0" smtClean="0">
              <a:effectLst/>
            </a:endParaRPr>
          </a:p>
          <a:p>
            <a:pPr eaLnBrk="1" hangingPunct="1">
              <a:lnSpc>
                <a:spcPct val="110000"/>
              </a:lnSpc>
              <a:buFont typeface="Wingdings" pitchFamily="2" charset="2"/>
              <a:buNone/>
              <a:defRPr/>
            </a:pPr>
            <a:r>
              <a:rPr lang="en-US" sz="2000" dirty="0" smtClean="0">
                <a:effectLst/>
              </a:rPr>
              <a:t>42. The Special Committee notes the progress made towards a wider and systemic use of technology in peacekeeping operations. However, the Special Committee believes further progress is required. In this regard, the Special Committee requests the development of a United Nations </a:t>
            </a:r>
            <a:r>
              <a:rPr lang="en-US" sz="2000" b="1" u="sng" dirty="0" smtClean="0">
                <a:effectLst/>
              </a:rPr>
              <a:t>policy</a:t>
            </a:r>
            <a:r>
              <a:rPr lang="en-US" sz="2000" dirty="0" smtClean="0">
                <a:effectLst/>
              </a:rPr>
              <a:t> on monitoring and surveillance technology, and looks forward to a </a:t>
            </a:r>
            <a:r>
              <a:rPr lang="en-US" sz="2000" u="sng" dirty="0" smtClean="0">
                <a:effectLst/>
              </a:rPr>
              <a:t>report</a:t>
            </a:r>
            <a:r>
              <a:rPr lang="en-US" sz="2000" dirty="0" smtClean="0">
                <a:effectLst/>
              </a:rPr>
              <a:t> on this subject within six months of the issuance of this Committee’s findings. The Special Committee believes that due attention should be given to legal, operational, technical and financial considerations and especially the consent of the countries concerned with regard to their application in the field.</a:t>
            </a:r>
          </a:p>
          <a:p>
            <a:pPr eaLnBrk="1" hangingPunct="1">
              <a:lnSpc>
                <a:spcPct val="80000"/>
              </a:lnSpc>
              <a:defRPr/>
            </a:pPr>
            <a:endParaRPr lang="en-CA" sz="2000" dirty="0" smtClean="0">
              <a:effectLst/>
            </a:endParaRPr>
          </a:p>
          <a:p>
            <a:pPr marL="0" indent="0" eaLnBrk="1" hangingPunct="1">
              <a:lnSpc>
                <a:spcPct val="80000"/>
              </a:lnSpc>
              <a:buFont typeface="Wingdings" pitchFamily="2" charset="2"/>
              <a:buNone/>
              <a:defRPr/>
            </a:pPr>
            <a:r>
              <a:rPr lang="en-CA" sz="2000" dirty="0" smtClean="0">
                <a:effectLst/>
              </a:rPr>
              <a:t>	</a:t>
            </a:r>
            <a:r>
              <a:rPr lang="en-CA" sz="1800" dirty="0" smtClean="0">
                <a:effectLst/>
              </a:rPr>
              <a:t>2009 Substantive Session (A/63/19)</a:t>
            </a:r>
            <a:endParaRPr lang="en-CA" sz="2000" dirty="0" smtClean="0">
              <a:effectLst/>
            </a:endParaRPr>
          </a:p>
        </p:txBody>
      </p:sp>
      <p:pic>
        <p:nvPicPr>
          <p:cNvPr id="68611" name="Picture 4" descr="C34site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73342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defRPr/>
            </a:pPr>
            <a:r>
              <a:rPr lang="en-CA" smtClean="0"/>
              <a:t>Challenges and Opportunities</a:t>
            </a:r>
          </a:p>
        </p:txBody>
      </p:sp>
      <p:sp>
        <p:nvSpPr>
          <p:cNvPr id="288771" name="Rectangle 3"/>
          <p:cNvSpPr>
            <a:spLocks noGrp="1" noChangeArrowheads="1"/>
          </p:cNvSpPr>
          <p:nvPr>
            <p:ph type="body" idx="1"/>
          </p:nvPr>
        </p:nvSpPr>
        <p:spPr>
          <a:xfrm>
            <a:off x="1066800" y="1600200"/>
            <a:ext cx="7620000" cy="4530725"/>
          </a:xfrm>
        </p:spPr>
        <p:txBody>
          <a:bodyPr/>
          <a:lstStyle/>
          <a:p>
            <a:pPr eaLnBrk="1" hangingPunct="1">
              <a:lnSpc>
                <a:spcPct val="80000"/>
              </a:lnSpc>
              <a:defRPr/>
            </a:pPr>
            <a:r>
              <a:rPr lang="en-CA" sz="2400" smtClean="0"/>
              <a:t>Political</a:t>
            </a:r>
          </a:p>
          <a:p>
            <a:pPr lvl="1" eaLnBrk="1" hangingPunct="1">
              <a:lnSpc>
                <a:spcPct val="80000"/>
              </a:lnSpc>
              <a:defRPr/>
            </a:pPr>
            <a:r>
              <a:rPr lang="en-CA" sz="2000" smtClean="0"/>
              <a:t>Host state</a:t>
            </a:r>
          </a:p>
          <a:p>
            <a:pPr lvl="1" eaLnBrk="1" hangingPunct="1">
              <a:lnSpc>
                <a:spcPct val="80000"/>
              </a:lnSpc>
              <a:defRPr/>
            </a:pPr>
            <a:r>
              <a:rPr lang="en-CA" sz="2000" smtClean="0"/>
              <a:t>Sharing info</a:t>
            </a:r>
          </a:p>
          <a:p>
            <a:pPr lvl="1" eaLnBrk="1" hangingPunct="1">
              <a:lnSpc>
                <a:spcPct val="80000"/>
              </a:lnSpc>
              <a:defRPr/>
            </a:pPr>
            <a:r>
              <a:rPr lang="en-CA" sz="2000" smtClean="0"/>
              <a:t>Privacy</a:t>
            </a:r>
          </a:p>
          <a:p>
            <a:pPr lvl="1" eaLnBrk="1" hangingPunct="1">
              <a:lnSpc>
                <a:spcPct val="80000"/>
              </a:lnSpc>
              <a:defRPr/>
            </a:pPr>
            <a:r>
              <a:rPr lang="en-CA" sz="2000" smtClean="0"/>
              <a:t>“Shutter control” rules</a:t>
            </a:r>
          </a:p>
          <a:p>
            <a:pPr eaLnBrk="1" hangingPunct="1">
              <a:lnSpc>
                <a:spcPct val="80000"/>
              </a:lnSpc>
              <a:defRPr/>
            </a:pPr>
            <a:endParaRPr lang="en-CA" sz="2400" smtClean="0"/>
          </a:p>
          <a:p>
            <a:pPr eaLnBrk="1" hangingPunct="1">
              <a:lnSpc>
                <a:spcPct val="80000"/>
              </a:lnSpc>
              <a:defRPr/>
            </a:pPr>
            <a:r>
              <a:rPr lang="en-CA" sz="2400" smtClean="0"/>
              <a:t>Personnel</a:t>
            </a:r>
          </a:p>
          <a:p>
            <a:pPr lvl="1" eaLnBrk="1" hangingPunct="1">
              <a:lnSpc>
                <a:spcPct val="80000"/>
              </a:lnSpc>
              <a:defRPr/>
            </a:pPr>
            <a:r>
              <a:rPr lang="en-CA" sz="2000" smtClean="0"/>
              <a:t>Operators and analysts and users</a:t>
            </a:r>
          </a:p>
          <a:p>
            <a:pPr lvl="2" eaLnBrk="1" hangingPunct="1">
              <a:lnSpc>
                <a:spcPct val="80000"/>
              </a:lnSpc>
              <a:defRPr/>
            </a:pPr>
            <a:r>
              <a:rPr lang="en-CA" sz="1800" smtClean="0"/>
              <a:t>Training</a:t>
            </a:r>
          </a:p>
          <a:p>
            <a:pPr lvl="2" eaLnBrk="1" hangingPunct="1">
              <a:lnSpc>
                <a:spcPct val="80000"/>
              </a:lnSpc>
              <a:defRPr/>
            </a:pPr>
            <a:r>
              <a:rPr lang="en-CA" sz="1800" smtClean="0"/>
              <a:t>Deployment</a:t>
            </a:r>
          </a:p>
          <a:p>
            <a:pPr lvl="1" eaLnBrk="1" hangingPunct="1">
              <a:lnSpc>
                <a:spcPct val="80000"/>
              </a:lnSpc>
              <a:defRPr/>
            </a:pPr>
            <a:endParaRPr lang="en-CA" sz="2000" smtClean="0"/>
          </a:p>
          <a:p>
            <a:pPr eaLnBrk="1" hangingPunct="1">
              <a:lnSpc>
                <a:spcPct val="80000"/>
              </a:lnSpc>
              <a:defRPr/>
            </a:pPr>
            <a:r>
              <a:rPr lang="en-CA" sz="2400" smtClean="0"/>
              <a:t>Financial/Physical</a:t>
            </a:r>
          </a:p>
          <a:p>
            <a:pPr lvl="1" eaLnBrk="1" hangingPunct="1">
              <a:lnSpc>
                <a:spcPct val="80000"/>
              </a:lnSpc>
              <a:defRPr/>
            </a:pPr>
            <a:r>
              <a:rPr lang="en-CA" sz="2000" smtClean="0"/>
              <a:t>Life cycle: Purchase, Maintenance, Storage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ctrTitle"/>
          </p:nvPr>
        </p:nvSpPr>
        <p:spPr>
          <a:xfrm>
            <a:off x="685800" y="2514600"/>
            <a:ext cx="7772400" cy="1736725"/>
          </a:xfrm>
        </p:spPr>
        <p:txBody>
          <a:bodyPr/>
          <a:lstStyle/>
          <a:p>
            <a:pPr eaLnBrk="1" hangingPunct="1">
              <a:defRPr/>
            </a:pPr>
            <a:r>
              <a:rPr lang="en-CA" sz="4800" dirty="0" smtClean="0"/>
              <a:t>UAVs are not yet </a:t>
            </a:r>
            <a:br>
              <a:rPr lang="en-CA" sz="4800" dirty="0" smtClean="0"/>
            </a:br>
            <a:r>
              <a:rPr lang="en-CA" sz="4800" dirty="0" smtClean="0"/>
              <a:t>“tools of the trade” </a:t>
            </a:r>
            <a:br>
              <a:rPr lang="en-CA" sz="4800" dirty="0" smtClean="0"/>
            </a:br>
            <a:r>
              <a:rPr lang="en-CA" sz="4800" dirty="0" smtClean="0"/>
              <a:t>but they can and should be</a:t>
            </a:r>
            <a:endParaRPr lang="en-US" sz="4800"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lstStyle/>
          <a:p>
            <a:pPr eaLnBrk="1" hangingPunct="1">
              <a:defRPr/>
            </a:pPr>
            <a:r>
              <a:rPr lang="en-US" smtClean="0"/>
              <a:t>Canada</a:t>
            </a:r>
          </a:p>
        </p:txBody>
      </p:sp>
      <p:sp>
        <p:nvSpPr>
          <p:cNvPr id="445443" name="Rectangle 3"/>
          <p:cNvSpPr>
            <a:spLocks noGrp="1" noChangeArrowheads="1"/>
          </p:cNvSpPr>
          <p:nvPr>
            <p:ph type="body" idx="1"/>
          </p:nvPr>
        </p:nvSpPr>
        <p:spPr/>
        <p:txBody>
          <a:bodyPr/>
          <a:lstStyle/>
          <a:p>
            <a:pPr eaLnBrk="1" hangingPunct="1">
              <a:defRPr/>
            </a:pPr>
            <a:r>
              <a:rPr lang="en-US" smtClean="0"/>
              <a:t>“Key enabler”</a:t>
            </a:r>
          </a:p>
          <a:p>
            <a:pPr lvl="1" eaLnBrk="1" hangingPunct="1">
              <a:defRPr/>
            </a:pPr>
            <a:r>
              <a:rPr lang="en-US" smtClean="0"/>
              <a:t>“Force multipliers”</a:t>
            </a:r>
          </a:p>
          <a:p>
            <a:pPr eaLnBrk="1" hangingPunct="1">
              <a:defRPr/>
            </a:pPr>
            <a:endParaRPr lang="en-US" smtClean="0"/>
          </a:p>
          <a:p>
            <a:pPr eaLnBrk="1" hangingPunct="1">
              <a:defRPr/>
            </a:pPr>
            <a:r>
              <a:rPr lang="en-US" smtClean="0"/>
              <a:t>Expertise</a:t>
            </a:r>
          </a:p>
          <a:p>
            <a:pPr lvl="1" eaLnBrk="1" hangingPunct="1">
              <a:defRPr/>
            </a:pPr>
            <a:r>
              <a:rPr lang="en-US" smtClean="0"/>
              <a:t>Remote sensing community</a:t>
            </a:r>
          </a:p>
          <a:p>
            <a:pPr lvl="1" eaLnBrk="1" hangingPunct="1">
              <a:defRPr/>
            </a:pPr>
            <a:r>
              <a:rPr lang="en-US" smtClean="0"/>
              <a:t>Peacekeeping experience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CA" sz="3600" dirty="0" smtClean="0"/>
              <a:t>Canadian Coyotes in Ethiopia-Eritrea</a:t>
            </a:r>
            <a:endParaRPr lang="en-CA" dirty="0"/>
          </a:p>
        </p:txBody>
      </p:sp>
      <p:pic>
        <p:nvPicPr>
          <p:cNvPr id="72707" name="Picture 2" descr="I:\Research-Current\MTech-Pkg\Technologies\Coyote\207046.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09600" y="1981200"/>
            <a:ext cx="4038600" cy="2667000"/>
          </a:xfrm>
          <a:noFill/>
          <a:extLst>
            <a:ext uri="{909E8E84-426E-40DD-AFC4-6F175D3DCCD1}">
              <a14:hiddenFill xmlns:a14="http://schemas.microsoft.com/office/drawing/2010/main">
                <a:solidFill>
                  <a:srgbClr val="FFFFFF"/>
                </a:solidFill>
              </a14:hiddenFill>
            </a:ext>
          </a:extLst>
        </p:spPr>
      </p:pic>
      <p:pic>
        <p:nvPicPr>
          <p:cNvPr id="72708" name="Picture 5"/>
          <p:cNvPicPr>
            <a:picLocks noChangeAspect="1" noChangeArrowheads="1"/>
          </p:cNvPicPr>
          <p:nvPr/>
        </p:nvPicPr>
        <p:blipFill>
          <a:blip r:embed="rId3">
            <a:extLst>
              <a:ext uri="{28A0092B-C50C-407E-A947-70E740481C1C}">
                <a14:useLocalDpi xmlns:a14="http://schemas.microsoft.com/office/drawing/2010/main" val="0"/>
              </a:ext>
            </a:extLst>
          </a:blip>
          <a:srcRect l="4688" r="12604" b="29305"/>
          <a:stretch>
            <a:fillRect/>
          </a:stretch>
        </p:blipFill>
        <p:spPr bwMode="auto">
          <a:xfrm>
            <a:off x="5105400" y="1981200"/>
            <a:ext cx="3763963"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Rectangle 4"/>
          <p:cNvSpPr>
            <a:spLocks noChangeArrowheads="1"/>
          </p:cNvSpPr>
          <p:nvPr/>
        </p:nvSpPr>
        <p:spPr bwMode="auto">
          <a:xfrm rot="5400000">
            <a:off x="6684963" y="57594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800">
                <a:solidFill>
                  <a:srgbClr val="000000"/>
                </a:solidFill>
                <a:latin typeface="Times" pitchFamily="18" charset="0"/>
                <a:cs typeface="Times New Roman" pitchFamily="18" charset="0"/>
              </a:rPr>
              <a:t>CF Combat Camera, ISD01-0030a, Bernier, 4, 2001</a:t>
            </a:r>
            <a:endParaRPr lang="en-CA" sz="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0"/>
          <a:lstStyle/>
          <a:p>
            <a:pPr eaLnBrk="1" hangingPunct="1">
              <a:defRPr/>
            </a:pPr>
            <a:r>
              <a:rPr lang="en-US" sz="3600" b="1" dirty="0" smtClean="0"/>
              <a:t>Traditional Tools</a:t>
            </a:r>
            <a:endParaRPr lang="en-US" sz="3200" b="1" u="sng" dirty="0" smtClean="0"/>
          </a:p>
        </p:txBody>
      </p:sp>
      <p:sp>
        <p:nvSpPr>
          <p:cNvPr id="64515" name="Rectangle 3"/>
          <p:cNvSpPr>
            <a:spLocks noGrp="1" noChangeArrowheads="1"/>
          </p:cNvSpPr>
          <p:nvPr>
            <p:ph type="body" sz="half" idx="1"/>
          </p:nvPr>
        </p:nvSpPr>
        <p:spPr>
          <a:xfrm>
            <a:off x="914400" y="1600200"/>
            <a:ext cx="4038600" cy="4530725"/>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 typeface="Wingdings" pitchFamily="2" charset="2"/>
              <a:buNone/>
              <a:defRPr/>
            </a:pPr>
            <a:r>
              <a:rPr lang="en-US" sz="2400" dirty="0" smtClean="0"/>
              <a:t>	The human eye  ...    </a:t>
            </a:r>
            <a:r>
              <a:rPr lang="en-US" sz="2000" dirty="0" smtClean="0">
                <a:effectLst/>
              </a:rPr>
              <a:t>sometimes aided by binoculars</a:t>
            </a:r>
          </a:p>
        </p:txBody>
      </p:sp>
      <p:graphicFrame>
        <p:nvGraphicFramePr>
          <p:cNvPr id="9220" name="Object 5">
            <a:hlinkClick r:id="" action="ppaction://ole?verb=0"/>
          </p:cNvPr>
          <p:cNvGraphicFramePr>
            <a:graphicFrameLocks/>
          </p:cNvGraphicFramePr>
          <p:nvPr/>
        </p:nvGraphicFramePr>
        <p:xfrm>
          <a:off x="5257800" y="1676400"/>
          <a:ext cx="2209800" cy="1219200"/>
        </p:xfrm>
        <a:graphic>
          <a:graphicData uri="http://schemas.openxmlformats.org/presentationml/2006/ole">
            <mc:AlternateContent xmlns:mc="http://schemas.openxmlformats.org/markup-compatibility/2006">
              <mc:Choice xmlns:v="urn:schemas-microsoft-com:vml" Requires="v">
                <p:oleObj spid="_x0000_s9223" name="Clip" r:id="rId4" imgW="3360738" imgH="3284538" progId="MS_ClipArt_Gallery.2">
                  <p:embed/>
                </p:oleObj>
              </mc:Choice>
              <mc:Fallback>
                <p:oleObj name="Clip" r:id="rId4" imgW="3360738" imgH="3284538" progId="MS_ClipArt_Gallery.2">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76400"/>
                        <a:ext cx="2209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1" name="Object 7"/>
          <p:cNvGraphicFramePr>
            <a:graphicFrameLocks noChangeAspect="1"/>
          </p:cNvGraphicFramePr>
          <p:nvPr>
            <p:ph sz="quarter" idx="3"/>
          </p:nvPr>
        </p:nvGraphicFramePr>
        <p:xfrm>
          <a:off x="3124200" y="3124200"/>
          <a:ext cx="4495800" cy="3371850"/>
        </p:xfrm>
        <a:graphic>
          <a:graphicData uri="http://schemas.openxmlformats.org/presentationml/2006/ole">
            <mc:AlternateContent xmlns:mc="http://schemas.openxmlformats.org/markup-compatibility/2006">
              <mc:Choice xmlns:v="urn:schemas-microsoft-com:vml" Requires="v">
                <p:oleObj spid="_x0000_s9224" name="Photo Editor Photo" r:id="rId6" imgW="2857899" imgH="2142857" progId="MSPhotoEd.3">
                  <p:embed/>
                </p:oleObj>
              </mc:Choice>
              <mc:Fallback>
                <p:oleObj name="Photo Editor Photo" r:id="rId6" imgW="2857899" imgH="2142857" progId="MSPhotoEd.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124200"/>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2" name="Text Box 10"/>
          <p:cNvSpPr txBox="1">
            <a:spLocks noChangeArrowheads="1"/>
          </p:cNvSpPr>
          <p:nvPr/>
        </p:nvSpPr>
        <p:spPr bwMode="auto">
          <a:xfrm>
            <a:off x="533400" y="4419600"/>
            <a:ext cx="235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CA" sz="2400"/>
              <a:t>Ground-based</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2002-20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762000" y="1752600"/>
            <a:ext cx="7772400" cy="3330575"/>
          </a:xfrm>
        </p:spPr>
        <p:txBody>
          <a:bodyPr/>
          <a:lstStyle/>
          <a:p>
            <a:pPr eaLnBrk="1" hangingPunct="1">
              <a:lnSpc>
                <a:spcPct val="200000"/>
              </a:lnSpc>
              <a:defRPr/>
            </a:pPr>
            <a:r>
              <a:rPr lang="en-US" sz="3600" smtClean="0"/>
              <a:t>IF THIS TECHNOLOGY-AIDED PRESENTATION DIDN’T WORK …</a:t>
            </a:r>
            <a:br>
              <a:rPr lang="en-US" sz="3600" smtClean="0"/>
            </a:br>
            <a:r>
              <a:rPr lang="en-US" sz="3600" u="sng" smtClean="0"/>
              <a:t>FORGET</a:t>
            </a:r>
            <a:r>
              <a:rPr lang="en-US" sz="3600" smtClean="0"/>
              <a:t> EVERYTHING I SAID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11188" y="277813"/>
            <a:ext cx="7845425" cy="560387"/>
          </a:xfrm>
        </p:spPr>
        <p:txBody>
          <a:bodyPr/>
          <a:lstStyle/>
          <a:p>
            <a:pPr eaLnBrk="1" hangingPunct="1">
              <a:defRPr/>
            </a:pPr>
            <a:r>
              <a:rPr lang="en-US" sz="3200" b="1" dirty="0" smtClean="0"/>
              <a:t>Observation Tower</a:t>
            </a:r>
          </a:p>
        </p:txBody>
      </p:sp>
      <p:graphicFrame>
        <p:nvGraphicFramePr>
          <p:cNvPr id="10243" name="Object 3"/>
          <p:cNvGraphicFramePr>
            <a:graphicFrameLocks noChangeAspect="1"/>
          </p:cNvGraphicFramePr>
          <p:nvPr/>
        </p:nvGraphicFramePr>
        <p:xfrm>
          <a:off x="762000" y="990600"/>
          <a:ext cx="7591425" cy="5691188"/>
        </p:xfrm>
        <a:graphic>
          <a:graphicData uri="http://schemas.openxmlformats.org/presentationml/2006/ole">
            <mc:AlternateContent xmlns:mc="http://schemas.openxmlformats.org/markup-compatibility/2006">
              <mc:Choice xmlns:v="urn:schemas-microsoft-com:vml" Requires="v">
                <p:oleObj spid="_x0000_s10244" name="Photo Editor Photo" r:id="rId3" imgW="6095238" imgH="4571429" progId="MSPhotoEd.3">
                  <p:embed/>
                </p:oleObj>
              </mc:Choice>
              <mc:Fallback>
                <p:oleObj name="Photo Editor Photo" r:id="rId3" imgW="6095238" imgH="4571429"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7591425"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81000" y="228600"/>
            <a:ext cx="8458200" cy="1143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0"/>
          <a:lstStyle/>
          <a:p>
            <a:pPr eaLnBrk="1" hangingPunct="1">
              <a:defRPr/>
            </a:pPr>
            <a:r>
              <a:rPr lang="en-US" sz="4000" b="1" smtClean="0"/>
              <a:t>Problems of Unaided Monitoring</a:t>
            </a:r>
          </a:p>
        </p:txBody>
      </p:sp>
      <p:sp>
        <p:nvSpPr>
          <p:cNvPr id="67587" name="Rectangle 3"/>
          <p:cNvSpPr>
            <a:spLocks noGrp="1" noChangeArrowheads="1"/>
          </p:cNvSpPr>
          <p:nvPr>
            <p:ph type="body" idx="1"/>
          </p:nvPr>
        </p:nvSpPr>
        <p:spPr>
          <a:xfrm>
            <a:off x="914400" y="1828800"/>
            <a:ext cx="7848600" cy="46482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1"/>
          <a:lstStyle/>
          <a:p>
            <a:pPr eaLnBrk="1" hangingPunct="1">
              <a:lnSpc>
                <a:spcPct val="140000"/>
              </a:lnSpc>
              <a:buFont typeface="Wingdings" pitchFamily="2" charset="2"/>
              <a:buNone/>
              <a:defRPr/>
            </a:pPr>
            <a:r>
              <a:rPr lang="en-US" sz="2800" smtClean="0"/>
              <a:t>Limited capabilities ...</a:t>
            </a:r>
          </a:p>
          <a:p>
            <a:pPr lvl="1" eaLnBrk="1" hangingPunct="1">
              <a:lnSpc>
                <a:spcPct val="140000"/>
              </a:lnSpc>
              <a:buSzPct val="129000"/>
              <a:defRPr/>
            </a:pPr>
            <a:r>
              <a:rPr lang="en-US" sz="2400" smtClean="0"/>
              <a:t> over large areas</a:t>
            </a:r>
          </a:p>
          <a:p>
            <a:pPr lvl="1" eaLnBrk="1" hangingPunct="1">
              <a:lnSpc>
                <a:spcPct val="140000"/>
              </a:lnSpc>
              <a:buSzPct val="129000"/>
              <a:defRPr/>
            </a:pPr>
            <a:r>
              <a:rPr lang="en-US" sz="2400" smtClean="0"/>
              <a:t> at night</a:t>
            </a:r>
          </a:p>
          <a:p>
            <a:pPr lvl="1" eaLnBrk="1" hangingPunct="1">
              <a:lnSpc>
                <a:spcPct val="140000"/>
              </a:lnSpc>
              <a:buSzPct val="129000"/>
              <a:defRPr/>
            </a:pPr>
            <a:r>
              <a:rPr lang="en-US" sz="2400" smtClean="0"/>
              <a:t> for underground detection</a:t>
            </a:r>
          </a:p>
          <a:p>
            <a:pPr lvl="1" eaLnBrk="1" hangingPunct="1">
              <a:lnSpc>
                <a:spcPct val="140000"/>
              </a:lnSpc>
              <a:buSzPct val="129000"/>
              <a:defRPr/>
            </a:pPr>
            <a:r>
              <a:rPr lang="en-US" sz="2400" smtClean="0"/>
              <a:t> in remote/difficult terrain</a:t>
            </a:r>
          </a:p>
          <a:p>
            <a:pPr lvl="1" eaLnBrk="1" hangingPunct="1">
              <a:lnSpc>
                <a:spcPct val="140000"/>
              </a:lnSpc>
              <a:buSzPct val="129000"/>
              <a:defRPr/>
            </a:pPr>
            <a:r>
              <a:rPr lang="en-US" sz="2400" smtClean="0"/>
              <a:t> information recording, analyzing, sharing and storage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2745</TotalTime>
  <Words>1631</Words>
  <Application>Microsoft Office PowerPoint</Application>
  <PresentationFormat>On-screen Show (4:3)</PresentationFormat>
  <Paragraphs>349</Paragraphs>
  <Slides>71</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1" baseType="lpstr">
      <vt:lpstr>Verdana</vt:lpstr>
      <vt:lpstr>Arial</vt:lpstr>
      <vt:lpstr>Wingdings</vt:lpstr>
      <vt:lpstr>Times New Roman</vt:lpstr>
      <vt:lpstr>ProseAntique</vt:lpstr>
      <vt:lpstr>Times</vt:lpstr>
      <vt:lpstr>Calibri</vt:lpstr>
      <vt:lpstr>Globe</vt:lpstr>
      <vt:lpstr>Microsoft Clip Gallery</vt:lpstr>
      <vt:lpstr>Microsoft Photo Editor 3.0 Photo</vt:lpstr>
      <vt:lpstr>EYES IN THE SKY : From Manned to Unmanned Aerial Reconnaissance in UN Peace Operations</vt:lpstr>
      <vt:lpstr>PowerPoint Presentation</vt:lpstr>
      <vt:lpstr>Peacekeeping (First 50 Years)</vt:lpstr>
      <vt:lpstr>UN Peacekeepers (Military &amp; Police,1991-)</vt:lpstr>
      <vt:lpstr>UN Peacekeeping Today</vt:lpstr>
      <vt:lpstr>Monitoring tasks</vt:lpstr>
      <vt:lpstr>Traditional Tools</vt:lpstr>
      <vt:lpstr>Observation Tower</vt:lpstr>
      <vt:lpstr>Problems of Unaided Monitoring</vt:lpstr>
      <vt:lpstr>Benefits of Monitoring Technologies</vt:lpstr>
      <vt:lpstr>Cooperative Monitoring Technologies</vt:lpstr>
      <vt:lpstr>PowerPoint Presentation</vt:lpstr>
      <vt:lpstr>PowerPoint Presentation</vt:lpstr>
      <vt:lpstr>Air vs Ground Observation</vt:lpstr>
      <vt:lpstr>Oblique Viewing</vt:lpstr>
      <vt:lpstr>Aerial Observation in  UN Missions</vt:lpstr>
      <vt:lpstr>  Canadian Otters as  Reconnaissance Aircraft  in Sinai (UNEF) </vt:lpstr>
      <vt:lpstr>UN Peacekeeping Force in  Cyprus</vt:lpstr>
      <vt:lpstr>Non-announced military briefing at new bunker</vt:lpstr>
      <vt:lpstr>Detecting Violations: illegal farming in former minefield </vt:lpstr>
      <vt:lpstr>Forward-looking Infrared (FLIR) Pod</vt:lpstr>
      <vt:lpstr>Mission in Congo</vt:lpstr>
      <vt:lpstr>Attack Helicopter</vt:lpstr>
      <vt:lpstr>MI-35 Front View</vt:lpstr>
      <vt:lpstr>CNDP Rebel with Weapons during Attempted Attack on Goma</vt:lpstr>
      <vt:lpstr>Suspected Rebels and Vehicle (FLIR Freeze Frame)</vt:lpstr>
      <vt:lpstr>United Nations Stabilization Mission in Haiti (MINUSTAH)</vt:lpstr>
      <vt:lpstr>PowerPoint Presentation</vt:lpstr>
      <vt:lpstr>PowerPoint Presentation</vt:lpstr>
      <vt:lpstr>PowerPoint Presentation</vt:lpstr>
      <vt:lpstr>PowerPoint Presentation</vt:lpstr>
      <vt:lpstr>PowerPoint Presentation</vt:lpstr>
      <vt:lpstr>PowerPoint Presentation</vt:lpstr>
      <vt:lpstr>December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Unmanned (vs Manned)</vt:lpstr>
      <vt:lpstr>Piloting UAVs</vt:lpstr>
      <vt:lpstr>EUFOR UAV Support to MONUC (2006)</vt:lpstr>
      <vt:lpstr>Congolese arms race  </vt:lpstr>
      <vt:lpstr>Kinshasa, 20-22 August 2006 </vt:lpstr>
      <vt:lpstr>PowerPoint Presentation</vt:lpstr>
      <vt:lpstr>2006</vt:lpstr>
      <vt:lpstr>UAV Proliferation</vt:lpstr>
      <vt:lpstr>Contracted UAS by UN</vt:lpstr>
      <vt:lpstr>Contracted UAS</vt:lpstr>
      <vt:lpstr>Overview: UN Technological Status</vt:lpstr>
      <vt:lpstr>Common Limitations on  High-Tech in UN</vt:lpstr>
      <vt:lpstr>PowerPoint Presentation</vt:lpstr>
      <vt:lpstr>Special Committee on Peacekeeping</vt:lpstr>
      <vt:lpstr>“Tools of the Trade?”</vt:lpstr>
      <vt:lpstr>PowerPoint Presentation</vt:lpstr>
      <vt:lpstr>PowerPoint Presentation</vt:lpstr>
      <vt:lpstr>Challenges and Opportunities</vt:lpstr>
      <vt:lpstr>UAVs are not yet  “tools of the trade”  but they can and should be</vt:lpstr>
      <vt:lpstr>Canada</vt:lpstr>
      <vt:lpstr>Canadian Coyotes in Ethiopia-Eritrea</vt:lpstr>
      <vt:lpstr>PowerPoint Presentation</vt:lpstr>
      <vt:lpstr>IF THIS TECHNOLOGY-AIDED PRESENTATION DIDN’T WORK … FORGET EVERYTHING I SAID</vt:lpstr>
    </vt:vector>
  </TitlesOfParts>
  <Company>CFC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TECHNOLOGY IN  UN PEACEKEEPING</dc:title>
  <dc:creator>Dorn</dc:creator>
  <cp:lastModifiedBy> </cp:lastModifiedBy>
  <cp:revision>198</cp:revision>
  <dcterms:created xsi:type="dcterms:W3CDTF">2007-03-05T03:40:36Z</dcterms:created>
  <dcterms:modified xsi:type="dcterms:W3CDTF">2013-02-11T18:10:22Z</dcterms:modified>
</cp:coreProperties>
</file>