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335" r:id="rId2"/>
    <p:sldId id="578" r:id="rId3"/>
    <p:sldId id="604" r:id="rId4"/>
    <p:sldId id="644" r:id="rId5"/>
    <p:sldId id="408" r:id="rId6"/>
    <p:sldId id="606" r:id="rId7"/>
    <p:sldId id="607" r:id="rId8"/>
    <p:sldId id="318" r:id="rId9"/>
    <p:sldId id="468" r:id="rId10"/>
    <p:sldId id="301" r:id="rId11"/>
    <p:sldId id="645" r:id="rId12"/>
    <p:sldId id="653" r:id="rId13"/>
    <p:sldId id="312" r:id="rId14"/>
    <p:sldId id="313" r:id="rId15"/>
    <p:sldId id="274" r:id="rId16"/>
    <p:sldId id="611" r:id="rId17"/>
    <p:sldId id="567" r:id="rId18"/>
    <p:sldId id="612" r:id="rId19"/>
    <p:sldId id="613" r:id="rId20"/>
    <p:sldId id="615" r:id="rId21"/>
    <p:sldId id="646" r:id="rId22"/>
    <p:sldId id="610" r:id="rId23"/>
    <p:sldId id="585" r:id="rId24"/>
    <p:sldId id="439" r:id="rId25"/>
    <p:sldId id="440" r:id="rId26"/>
    <p:sldId id="616" r:id="rId27"/>
    <p:sldId id="637" r:id="rId28"/>
    <p:sldId id="605" r:id="rId29"/>
    <p:sldId id="609" r:id="rId30"/>
    <p:sldId id="560" r:id="rId31"/>
    <p:sldId id="617" r:id="rId32"/>
    <p:sldId id="634" r:id="rId33"/>
    <p:sldId id="638" r:id="rId34"/>
    <p:sldId id="345" r:id="rId35"/>
    <p:sldId id="347" r:id="rId36"/>
    <p:sldId id="556" r:id="rId37"/>
    <p:sldId id="553" r:id="rId38"/>
    <p:sldId id="581" r:id="rId39"/>
    <p:sldId id="572" r:id="rId40"/>
    <p:sldId id="375" r:id="rId41"/>
    <p:sldId id="376" r:id="rId42"/>
    <p:sldId id="374" r:id="rId43"/>
    <p:sldId id="624" r:id="rId44"/>
    <p:sldId id="632" r:id="rId45"/>
    <p:sldId id="626" r:id="rId46"/>
    <p:sldId id="402" r:id="rId47"/>
    <p:sldId id="650" r:id="rId48"/>
    <p:sldId id="583" r:id="rId49"/>
    <p:sldId id="574" r:id="rId50"/>
    <p:sldId id="571" r:id="rId51"/>
    <p:sldId id="639" r:id="rId52"/>
    <p:sldId id="640" r:id="rId53"/>
    <p:sldId id="621" r:id="rId54"/>
    <p:sldId id="353" r:id="rId55"/>
    <p:sldId id="622" r:id="rId56"/>
    <p:sldId id="642" r:id="rId57"/>
    <p:sldId id="600" r:id="rId58"/>
    <p:sldId id="643" r:id="rId59"/>
    <p:sldId id="599" r:id="rId60"/>
    <p:sldId id="593" r:id="rId61"/>
    <p:sldId id="594" r:id="rId62"/>
    <p:sldId id="629" r:id="rId63"/>
    <p:sldId id="631" r:id="rId64"/>
    <p:sldId id="595" r:id="rId65"/>
    <p:sldId id="293" r:id="rId66"/>
    <p:sldId id="648" r:id="rId67"/>
    <p:sldId id="535" r:id="rId68"/>
    <p:sldId id="628" r:id="rId69"/>
    <p:sldId id="627" r:id="rId70"/>
    <p:sldId id="649" r:id="rId71"/>
    <p:sldId id="647" r:id="rId72"/>
    <p:sldId id="429" r:id="rId73"/>
    <p:sldId id="641" r:id="rId74"/>
    <p:sldId id="655" r:id="rId75"/>
    <p:sldId id="525" r:id="rId76"/>
    <p:sldId id="654" r:id="rId77"/>
    <p:sldId id="651" r:id="rId78"/>
  </p:sldIdLst>
  <p:sldSz cx="9144000" cy="6858000" type="screen4x3"/>
  <p:notesSz cx="7023100" cy="9309100"/>
  <p:defaultTextStyle>
    <a:defPPr>
      <a:defRPr lang="en-GB"/>
    </a:defPPr>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FF"/>
    <a:srgbClr val="FF66CC"/>
    <a:srgbClr val="99FF99"/>
    <a:srgbClr val="FFCCFF"/>
    <a:srgbClr val="CCFFFF"/>
    <a:srgbClr val="61FD6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8" autoAdjust="0"/>
    <p:restoredTop sz="86957" autoAdjust="0"/>
  </p:normalViewPr>
  <p:slideViewPr>
    <p:cSldViewPr>
      <p:cViewPr varScale="1">
        <p:scale>
          <a:sx n="76" d="100"/>
          <a:sy n="76" d="100"/>
        </p:scale>
        <p:origin x="1483"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416" y="-1061"/>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_Dorn2_Current\Pkg2\_Stats\ContribPkg-UN-Canada-Japan-UN_MAS_1991-2018_Dorn_3Jan201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_Dorn2_Current\Pkg2\_Stats\ContribPkg-UN-Canada-Japan-UN_MAS_1991-2018_Dorn_3Jan201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_Dorn2_Current\Pkg2\_Stats\ContribPkg-UN-Canada-Japan-UN_MAS_1991-2018_Dorn_3Jan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447356631163"/>
          <c:y val="0.14267246246196488"/>
          <c:w val="0.80513473770504573"/>
          <c:h val="0.70811473406206116"/>
        </c:manualLayout>
      </c:layout>
      <c:lineChart>
        <c:grouping val="standard"/>
        <c:varyColors val="0"/>
        <c:ser>
          <c:idx val="0"/>
          <c:order val="0"/>
          <c:spPr>
            <a:ln w="44450">
              <a:solidFill>
                <a:srgbClr val="0070C0"/>
              </a:solidFill>
              <a:prstDash val="solid"/>
            </a:ln>
          </c:spPr>
          <c:marker>
            <c:symbol val="none"/>
          </c:marker>
          <c:cat>
            <c:numRef>
              <c:f>Data!$AF$40:$AF$363</c:f>
              <c:numCache>
                <c:formatCode>General</c:formatCode>
                <c:ptCount val="324"/>
                <c:pt idx="0">
                  <c:v>1992</c:v>
                </c:pt>
                <c:pt idx="12">
                  <c:v>1993</c:v>
                </c:pt>
                <c:pt idx="24">
                  <c:v>1994</c:v>
                </c:pt>
                <c:pt idx="36">
                  <c:v>1995</c:v>
                </c:pt>
                <c:pt idx="48">
                  <c:v>1996</c:v>
                </c:pt>
                <c:pt idx="60">
                  <c:v>1997</c:v>
                </c:pt>
                <c:pt idx="72">
                  <c:v>1998</c:v>
                </c:pt>
                <c:pt idx="84">
                  <c:v>1999</c:v>
                </c:pt>
                <c:pt idx="96">
                  <c:v>2000</c:v>
                </c:pt>
                <c:pt idx="108">
                  <c:v>2001</c:v>
                </c:pt>
                <c:pt idx="120">
                  <c:v>2002</c:v>
                </c:pt>
                <c:pt idx="132">
                  <c:v>2003</c:v>
                </c:pt>
                <c:pt idx="144">
                  <c:v>2004</c:v>
                </c:pt>
                <c:pt idx="156">
                  <c:v>2005</c:v>
                </c:pt>
                <c:pt idx="168">
                  <c:v>2006</c:v>
                </c:pt>
                <c:pt idx="180">
                  <c:v>2007</c:v>
                </c:pt>
                <c:pt idx="192">
                  <c:v>2008</c:v>
                </c:pt>
                <c:pt idx="204">
                  <c:v>2009</c:v>
                </c:pt>
                <c:pt idx="216">
                  <c:v>2010</c:v>
                </c:pt>
                <c:pt idx="228">
                  <c:v>2011</c:v>
                </c:pt>
                <c:pt idx="240">
                  <c:v>2012</c:v>
                </c:pt>
                <c:pt idx="252">
                  <c:v>2013</c:v>
                </c:pt>
                <c:pt idx="264">
                  <c:v>2014</c:v>
                </c:pt>
                <c:pt idx="276">
                  <c:v>2015</c:v>
                </c:pt>
                <c:pt idx="288">
                  <c:v>2016</c:v>
                </c:pt>
                <c:pt idx="300">
                  <c:v>2017</c:v>
                </c:pt>
                <c:pt idx="312">
                  <c:v>2018</c:v>
                </c:pt>
              </c:numCache>
            </c:numRef>
          </c:cat>
          <c:val>
            <c:numRef>
              <c:f>Data!$AC$40:$AC$363</c:f>
              <c:numCache>
                <c:formatCode>#,##0</c:formatCode>
                <c:ptCount val="324"/>
                <c:pt idx="0">
                  <c:v>11495</c:v>
                </c:pt>
                <c:pt idx="1">
                  <c:v>12618</c:v>
                </c:pt>
                <c:pt idx="2">
                  <c:v>14676</c:v>
                </c:pt>
                <c:pt idx="3">
                  <c:v>25839</c:v>
                </c:pt>
                <c:pt idx="4">
                  <c:v>37209</c:v>
                </c:pt>
                <c:pt idx="5">
                  <c:v>39421</c:v>
                </c:pt>
                <c:pt idx="6">
                  <c:v>41633</c:v>
                </c:pt>
                <c:pt idx="7">
                  <c:v>43845</c:v>
                </c:pt>
                <c:pt idx="8">
                  <c:v>44159</c:v>
                </c:pt>
                <c:pt idx="9">
                  <c:v>45535</c:v>
                </c:pt>
                <c:pt idx="10">
                  <c:v>52302</c:v>
                </c:pt>
                <c:pt idx="11">
                  <c:v>52154</c:v>
                </c:pt>
                <c:pt idx="12">
                  <c:v>52127</c:v>
                </c:pt>
                <c:pt idx="13">
                  <c:v>53374</c:v>
                </c:pt>
                <c:pt idx="14">
                  <c:v>54055</c:v>
                </c:pt>
                <c:pt idx="15">
                  <c:v>57510</c:v>
                </c:pt>
                <c:pt idx="16">
                  <c:v>75738</c:v>
                </c:pt>
                <c:pt idx="17">
                  <c:v>77310</c:v>
                </c:pt>
                <c:pt idx="18">
                  <c:v>78444</c:v>
                </c:pt>
                <c:pt idx="19">
                  <c:v>76124</c:v>
                </c:pt>
                <c:pt idx="20">
                  <c:v>76461</c:v>
                </c:pt>
                <c:pt idx="21">
                  <c:v>75105</c:v>
                </c:pt>
                <c:pt idx="22">
                  <c:v>72149</c:v>
                </c:pt>
                <c:pt idx="23">
                  <c:v>69961</c:v>
                </c:pt>
                <c:pt idx="24">
                  <c:v>71303</c:v>
                </c:pt>
                <c:pt idx="25">
                  <c:v>71816</c:v>
                </c:pt>
                <c:pt idx="26">
                  <c:v>69806</c:v>
                </c:pt>
                <c:pt idx="27">
                  <c:v>69545</c:v>
                </c:pt>
                <c:pt idx="28">
                  <c:v>70442</c:v>
                </c:pt>
                <c:pt idx="29">
                  <c:v>71543</c:v>
                </c:pt>
                <c:pt idx="30">
                  <c:v>73210</c:v>
                </c:pt>
                <c:pt idx="31">
                  <c:v>76612</c:v>
                </c:pt>
                <c:pt idx="32">
                  <c:v>78111</c:v>
                </c:pt>
                <c:pt idx="33">
                  <c:v>75523</c:v>
                </c:pt>
                <c:pt idx="34">
                  <c:v>74625</c:v>
                </c:pt>
                <c:pt idx="35">
                  <c:v>69356</c:v>
                </c:pt>
                <c:pt idx="36">
                  <c:v>63504</c:v>
                </c:pt>
                <c:pt idx="37">
                  <c:v>57780</c:v>
                </c:pt>
                <c:pt idx="38">
                  <c:v>61276</c:v>
                </c:pt>
                <c:pt idx="39">
                  <c:v>61838</c:v>
                </c:pt>
                <c:pt idx="40">
                  <c:v>64273</c:v>
                </c:pt>
                <c:pt idx="41">
                  <c:v>66646</c:v>
                </c:pt>
                <c:pt idx="42">
                  <c:v>67269</c:v>
                </c:pt>
                <c:pt idx="43">
                  <c:v>68894</c:v>
                </c:pt>
                <c:pt idx="44">
                  <c:v>62498</c:v>
                </c:pt>
                <c:pt idx="45">
                  <c:v>60067</c:v>
                </c:pt>
                <c:pt idx="46">
                  <c:v>53206</c:v>
                </c:pt>
                <c:pt idx="47">
                  <c:v>31031</c:v>
                </c:pt>
                <c:pt idx="48">
                  <c:v>29140</c:v>
                </c:pt>
                <c:pt idx="49">
                  <c:v>26357</c:v>
                </c:pt>
                <c:pt idx="50">
                  <c:v>25511</c:v>
                </c:pt>
                <c:pt idx="51">
                  <c:v>25696</c:v>
                </c:pt>
                <c:pt idx="52">
                  <c:v>26669</c:v>
                </c:pt>
                <c:pt idx="53">
                  <c:v>26321</c:v>
                </c:pt>
                <c:pt idx="54">
                  <c:v>25296</c:v>
                </c:pt>
                <c:pt idx="55">
                  <c:v>25598</c:v>
                </c:pt>
                <c:pt idx="56">
                  <c:v>25488</c:v>
                </c:pt>
                <c:pt idx="57">
                  <c:v>25742</c:v>
                </c:pt>
                <c:pt idx="58">
                  <c:v>25649</c:v>
                </c:pt>
                <c:pt idx="59">
                  <c:v>24919</c:v>
                </c:pt>
                <c:pt idx="60">
                  <c:v>24952</c:v>
                </c:pt>
                <c:pt idx="61">
                  <c:v>24734</c:v>
                </c:pt>
                <c:pt idx="62">
                  <c:v>23876</c:v>
                </c:pt>
                <c:pt idx="63">
                  <c:v>23874</c:v>
                </c:pt>
                <c:pt idx="64">
                  <c:v>23190</c:v>
                </c:pt>
                <c:pt idx="65">
                  <c:v>22415</c:v>
                </c:pt>
                <c:pt idx="66">
                  <c:v>20527</c:v>
                </c:pt>
                <c:pt idx="67">
                  <c:v>19191</c:v>
                </c:pt>
                <c:pt idx="68">
                  <c:v>18808</c:v>
                </c:pt>
                <c:pt idx="69">
                  <c:v>18316</c:v>
                </c:pt>
                <c:pt idx="70">
                  <c:v>16849</c:v>
                </c:pt>
                <c:pt idx="71">
                  <c:v>14879</c:v>
                </c:pt>
                <c:pt idx="72">
                  <c:v>13329</c:v>
                </c:pt>
                <c:pt idx="73">
                  <c:v>13387</c:v>
                </c:pt>
                <c:pt idx="74">
                  <c:v>13251</c:v>
                </c:pt>
                <c:pt idx="75">
                  <c:v>14464</c:v>
                </c:pt>
                <c:pt idx="76">
                  <c:v>14588</c:v>
                </c:pt>
                <c:pt idx="77">
                  <c:v>14570</c:v>
                </c:pt>
                <c:pt idx="78">
                  <c:v>14537</c:v>
                </c:pt>
                <c:pt idx="79">
                  <c:v>14453</c:v>
                </c:pt>
                <c:pt idx="80">
                  <c:v>14530</c:v>
                </c:pt>
                <c:pt idx="81">
                  <c:v>14398</c:v>
                </c:pt>
                <c:pt idx="82">
                  <c:v>14347</c:v>
                </c:pt>
                <c:pt idx="83">
                  <c:v>14151</c:v>
                </c:pt>
                <c:pt idx="84">
                  <c:v>13955</c:v>
                </c:pt>
                <c:pt idx="85">
                  <c:v>13755</c:v>
                </c:pt>
                <c:pt idx="86">
                  <c:v>12461</c:v>
                </c:pt>
                <c:pt idx="87">
                  <c:v>12132</c:v>
                </c:pt>
                <c:pt idx="88">
                  <c:v>12270</c:v>
                </c:pt>
                <c:pt idx="89">
                  <c:v>12084</c:v>
                </c:pt>
                <c:pt idx="90">
                  <c:v>12360</c:v>
                </c:pt>
                <c:pt idx="91">
                  <c:v>13335</c:v>
                </c:pt>
                <c:pt idx="92">
                  <c:v>14099</c:v>
                </c:pt>
                <c:pt idx="93">
                  <c:v>14447</c:v>
                </c:pt>
                <c:pt idx="94">
                  <c:v>14615</c:v>
                </c:pt>
                <c:pt idx="95">
                  <c:v>18460</c:v>
                </c:pt>
                <c:pt idx="96">
                  <c:v>18553</c:v>
                </c:pt>
                <c:pt idx="97">
                  <c:v>26710</c:v>
                </c:pt>
                <c:pt idx="98">
                  <c:v>29286</c:v>
                </c:pt>
                <c:pt idx="99">
                  <c:v>31324</c:v>
                </c:pt>
                <c:pt idx="100">
                  <c:v>35546</c:v>
                </c:pt>
                <c:pt idx="101">
                  <c:v>36605</c:v>
                </c:pt>
                <c:pt idx="102">
                  <c:v>37425</c:v>
                </c:pt>
                <c:pt idx="103">
                  <c:v>37423</c:v>
                </c:pt>
                <c:pt idx="104">
                  <c:v>37941</c:v>
                </c:pt>
                <c:pt idx="105">
                  <c:v>37967</c:v>
                </c:pt>
                <c:pt idx="106">
                  <c:v>38501</c:v>
                </c:pt>
                <c:pt idx="107">
                  <c:v>37733</c:v>
                </c:pt>
                <c:pt idx="108">
                  <c:v>39061</c:v>
                </c:pt>
                <c:pt idx="109">
                  <c:v>38922</c:v>
                </c:pt>
                <c:pt idx="110">
                  <c:v>41805</c:v>
                </c:pt>
                <c:pt idx="111">
                  <c:v>42892</c:v>
                </c:pt>
                <c:pt idx="112">
                  <c:v>43885</c:v>
                </c:pt>
                <c:pt idx="113">
                  <c:v>44223</c:v>
                </c:pt>
                <c:pt idx="114">
                  <c:v>44765</c:v>
                </c:pt>
                <c:pt idx="115">
                  <c:v>47151</c:v>
                </c:pt>
                <c:pt idx="116">
                  <c:v>46957</c:v>
                </c:pt>
                <c:pt idx="117">
                  <c:v>47575</c:v>
                </c:pt>
                <c:pt idx="118">
                  <c:v>47778</c:v>
                </c:pt>
                <c:pt idx="119">
                  <c:v>47108</c:v>
                </c:pt>
                <c:pt idx="120">
                  <c:v>46239</c:v>
                </c:pt>
                <c:pt idx="121">
                  <c:v>46276</c:v>
                </c:pt>
                <c:pt idx="122">
                  <c:v>46460</c:v>
                </c:pt>
                <c:pt idx="123">
                  <c:v>46799</c:v>
                </c:pt>
                <c:pt idx="124">
                  <c:v>45159</c:v>
                </c:pt>
                <c:pt idx="125">
                  <c:v>45333</c:v>
                </c:pt>
                <c:pt idx="126">
                  <c:v>44711</c:v>
                </c:pt>
                <c:pt idx="127">
                  <c:v>44260</c:v>
                </c:pt>
                <c:pt idx="128">
                  <c:v>44359</c:v>
                </c:pt>
                <c:pt idx="129">
                  <c:v>43007</c:v>
                </c:pt>
                <c:pt idx="130">
                  <c:v>41926</c:v>
                </c:pt>
                <c:pt idx="131">
                  <c:v>39652</c:v>
                </c:pt>
                <c:pt idx="132">
                  <c:v>39147</c:v>
                </c:pt>
                <c:pt idx="133">
                  <c:v>39001</c:v>
                </c:pt>
                <c:pt idx="134">
                  <c:v>37105</c:v>
                </c:pt>
                <c:pt idx="135">
                  <c:v>36987</c:v>
                </c:pt>
                <c:pt idx="136">
                  <c:v>34947</c:v>
                </c:pt>
                <c:pt idx="137">
                  <c:v>36369</c:v>
                </c:pt>
                <c:pt idx="138">
                  <c:v>36678</c:v>
                </c:pt>
                <c:pt idx="139">
                  <c:v>36948</c:v>
                </c:pt>
                <c:pt idx="140">
                  <c:v>38287</c:v>
                </c:pt>
                <c:pt idx="141">
                  <c:v>42597</c:v>
                </c:pt>
                <c:pt idx="142">
                  <c:v>43531</c:v>
                </c:pt>
                <c:pt idx="143">
                  <c:v>45815</c:v>
                </c:pt>
                <c:pt idx="144">
                  <c:v>48590</c:v>
                </c:pt>
                <c:pt idx="145">
                  <c:v>49245</c:v>
                </c:pt>
                <c:pt idx="146">
                  <c:v>51697</c:v>
                </c:pt>
                <c:pt idx="147">
                  <c:v>53419</c:v>
                </c:pt>
                <c:pt idx="148">
                  <c:v>55470</c:v>
                </c:pt>
                <c:pt idx="149">
                  <c:v>56261</c:v>
                </c:pt>
                <c:pt idx="150">
                  <c:v>58756</c:v>
                </c:pt>
                <c:pt idx="151">
                  <c:v>60745</c:v>
                </c:pt>
                <c:pt idx="152">
                  <c:v>62307</c:v>
                </c:pt>
                <c:pt idx="153">
                  <c:v>62790</c:v>
                </c:pt>
                <c:pt idx="154">
                  <c:v>63928</c:v>
                </c:pt>
                <c:pt idx="155">
                  <c:v>64720</c:v>
                </c:pt>
                <c:pt idx="156">
                  <c:v>65050</c:v>
                </c:pt>
                <c:pt idx="157">
                  <c:v>66930</c:v>
                </c:pt>
                <c:pt idx="158">
                  <c:v>67150</c:v>
                </c:pt>
                <c:pt idx="159">
                  <c:v>66565</c:v>
                </c:pt>
                <c:pt idx="160">
                  <c:v>66058</c:v>
                </c:pt>
                <c:pt idx="161">
                  <c:v>66936</c:v>
                </c:pt>
                <c:pt idx="162">
                  <c:v>67468</c:v>
                </c:pt>
                <c:pt idx="163">
                  <c:v>67807</c:v>
                </c:pt>
                <c:pt idx="164">
                  <c:v>68513</c:v>
                </c:pt>
                <c:pt idx="165">
                  <c:v>69808</c:v>
                </c:pt>
                <c:pt idx="166">
                  <c:v>70103</c:v>
                </c:pt>
                <c:pt idx="167">
                  <c:v>69838</c:v>
                </c:pt>
                <c:pt idx="168">
                  <c:v>71811</c:v>
                </c:pt>
                <c:pt idx="169">
                  <c:v>73034</c:v>
                </c:pt>
                <c:pt idx="170">
                  <c:v>71823</c:v>
                </c:pt>
                <c:pt idx="171">
                  <c:v>72876</c:v>
                </c:pt>
                <c:pt idx="172">
                  <c:v>73235</c:v>
                </c:pt>
                <c:pt idx="173">
                  <c:v>72953</c:v>
                </c:pt>
                <c:pt idx="174">
                  <c:v>73008</c:v>
                </c:pt>
                <c:pt idx="175">
                  <c:v>74841</c:v>
                </c:pt>
                <c:pt idx="176">
                  <c:v>77002</c:v>
                </c:pt>
                <c:pt idx="177">
                  <c:v>80976</c:v>
                </c:pt>
                <c:pt idx="178">
                  <c:v>82120</c:v>
                </c:pt>
                <c:pt idx="179">
                  <c:v>80368</c:v>
                </c:pt>
                <c:pt idx="180">
                  <c:v>81992</c:v>
                </c:pt>
                <c:pt idx="181">
                  <c:v>82751</c:v>
                </c:pt>
                <c:pt idx="182">
                  <c:v>83071</c:v>
                </c:pt>
                <c:pt idx="183">
                  <c:v>83271</c:v>
                </c:pt>
                <c:pt idx="184">
                  <c:v>83312</c:v>
                </c:pt>
                <c:pt idx="185">
                  <c:v>83616</c:v>
                </c:pt>
                <c:pt idx="186">
                  <c:v>83783</c:v>
                </c:pt>
                <c:pt idx="187">
                  <c:v>83328</c:v>
                </c:pt>
                <c:pt idx="188">
                  <c:v>83445</c:v>
                </c:pt>
                <c:pt idx="189">
                  <c:v>82701</c:v>
                </c:pt>
                <c:pt idx="190">
                  <c:v>83006</c:v>
                </c:pt>
                <c:pt idx="191">
                  <c:v>84309</c:v>
                </c:pt>
                <c:pt idx="192">
                  <c:v>90883</c:v>
                </c:pt>
                <c:pt idx="193">
                  <c:v>90232</c:v>
                </c:pt>
                <c:pt idx="194">
                  <c:v>88416</c:v>
                </c:pt>
                <c:pt idx="195">
                  <c:v>88204</c:v>
                </c:pt>
                <c:pt idx="196">
                  <c:v>88418</c:v>
                </c:pt>
                <c:pt idx="197">
                  <c:v>88517</c:v>
                </c:pt>
                <c:pt idx="198">
                  <c:v>88634</c:v>
                </c:pt>
                <c:pt idx="199">
                  <c:v>88576</c:v>
                </c:pt>
                <c:pt idx="200">
                  <c:v>88754</c:v>
                </c:pt>
                <c:pt idx="201">
                  <c:v>90243</c:v>
                </c:pt>
                <c:pt idx="202">
                  <c:v>89845</c:v>
                </c:pt>
                <c:pt idx="203">
                  <c:v>91712</c:v>
                </c:pt>
                <c:pt idx="204">
                  <c:v>91382</c:v>
                </c:pt>
                <c:pt idx="205">
                  <c:v>90605</c:v>
                </c:pt>
                <c:pt idx="206">
                  <c:v>92196</c:v>
                </c:pt>
                <c:pt idx="207">
                  <c:v>92655</c:v>
                </c:pt>
                <c:pt idx="208">
                  <c:v>93813</c:v>
                </c:pt>
                <c:pt idx="209">
                  <c:v>93216</c:v>
                </c:pt>
                <c:pt idx="210">
                  <c:v>93530</c:v>
                </c:pt>
                <c:pt idx="211">
                  <c:v>95419</c:v>
                </c:pt>
                <c:pt idx="212">
                  <c:v>96075</c:v>
                </c:pt>
                <c:pt idx="213">
                  <c:v>97569</c:v>
                </c:pt>
                <c:pt idx="214">
                  <c:v>98114</c:v>
                </c:pt>
                <c:pt idx="215">
                  <c:v>98197</c:v>
                </c:pt>
                <c:pt idx="216">
                  <c:v>99943</c:v>
                </c:pt>
                <c:pt idx="217">
                  <c:v>100546</c:v>
                </c:pt>
                <c:pt idx="218">
                  <c:v>101939</c:v>
                </c:pt>
                <c:pt idx="219">
                  <c:v>101882</c:v>
                </c:pt>
                <c:pt idx="220">
                  <c:v>101867</c:v>
                </c:pt>
                <c:pt idx="221">
                  <c:v>100645</c:v>
                </c:pt>
                <c:pt idx="222">
                  <c:v>99879</c:v>
                </c:pt>
                <c:pt idx="223">
                  <c:v>99926</c:v>
                </c:pt>
                <c:pt idx="224">
                  <c:v>99961</c:v>
                </c:pt>
                <c:pt idx="225">
                  <c:v>99508</c:v>
                </c:pt>
                <c:pt idx="226">
                  <c:v>99245</c:v>
                </c:pt>
                <c:pt idx="227">
                  <c:v>98638</c:v>
                </c:pt>
                <c:pt idx="228">
                  <c:v>98638</c:v>
                </c:pt>
                <c:pt idx="229">
                  <c:v>99117</c:v>
                </c:pt>
                <c:pt idx="230">
                  <c:v>99210</c:v>
                </c:pt>
                <c:pt idx="231">
                  <c:v>99382</c:v>
                </c:pt>
                <c:pt idx="232">
                  <c:v>99010</c:v>
                </c:pt>
                <c:pt idx="233">
                  <c:v>99832</c:v>
                </c:pt>
                <c:pt idx="234">
                  <c:v>98829</c:v>
                </c:pt>
                <c:pt idx="235">
                  <c:v>97921</c:v>
                </c:pt>
                <c:pt idx="236">
                  <c:v>97982</c:v>
                </c:pt>
                <c:pt idx="237">
                  <c:v>98647</c:v>
                </c:pt>
                <c:pt idx="238">
                  <c:v>98647</c:v>
                </c:pt>
                <c:pt idx="239">
                  <c:v>99016</c:v>
                </c:pt>
                <c:pt idx="240">
                  <c:v>99030</c:v>
                </c:pt>
                <c:pt idx="241">
                  <c:v>98926</c:v>
                </c:pt>
                <c:pt idx="242">
                  <c:v>98989</c:v>
                </c:pt>
                <c:pt idx="243">
                  <c:v>99032</c:v>
                </c:pt>
                <c:pt idx="244">
                  <c:v>99118</c:v>
                </c:pt>
                <c:pt idx="245">
                  <c:v>97857</c:v>
                </c:pt>
                <c:pt idx="246">
                  <c:v>96939</c:v>
                </c:pt>
                <c:pt idx="247">
                  <c:v>96722</c:v>
                </c:pt>
                <c:pt idx="248">
                  <c:v>97199</c:v>
                </c:pt>
                <c:pt idx="249">
                  <c:v>97306</c:v>
                </c:pt>
                <c:pt idx="250">
                  <c:v>95556</c:v>
                </c:pt>
                <c:pt idx="251">
                  <c:v>94090</c:v>
                </c:pt>
                <c:pt idx="252">
                  <c:v>93244</c:v>
                </c:pt>
                <c:pt idx="253">
                  <c:v>93368</c:v>
                </c:pt>
                <c:pt idx="254">
                  <c:v>92541</c:v>
                </c:pt>
                <c:pt idx="255">
                  <c:v>92407</c:v>
                </c:pt>
                <c:pt idx="256">
                  <c:v>90551</c:v>
                </c:pt>
                <c:pt idx="257">
                  <c:v>91216</c:v>
                </c:pt>
                <c:pt idx="258">
                  <c:v>97602</c:v>
                </c:pt>
                <c:pt idx="259">
                  <c:v>97175</c:v>
                </c:pt>
                <c:pt idx="260">
                  <c:v>97162</c:v>
                </c:pt>
                <c:pt idx="261">
                  <c:v>98311</c:v>
                </c:pt>
                <c:pt idx="262">
                  <c:v>98267</c:v>
                </c:pt>
                <c:pt idx="263">
                  <c:v>98200</c:v>
                </c:pt>
                <c:pt idx="264">
                  <c:v>98739</c:v>
                </c:pt>
                <c:pt idx="265">
                  <c:v>98350</c:v>
                </c:pt>
                <c:pt idx="266">
                  <c:v>97811</c:v>
                </c:pt>
                <c:pt idx="267">
                  <c:v>97729</c:v>
                </c:pt>
                <c:pt idx="268">
                  <c:v>97811</c:v>
                </c:pt>
                <c:pt idx="269">
                  <c:v>98365</c:v>
                </c:pt>
                <c:pt idx="270">
                  <c:v>96824</c:v>
                </c:pt>
                <c:pt idx="271">
                  <c:v>97947</c:v>
                </c:pt>
                <c:pt idx="272">
                  <c:v>104184</c:v>
                </c:pt>
                <c:pt idx="273">
                  <c:v>103952</c:v>
                </c:pt>
                <c:pt idx="274">
                  <c:v>104320</c:v>
                </c:pt>
                <c:pt idx="275">
                  <c:v>104062</c:v>
                </c:pt>
                <c:pt idx="276">
                  <c:v>104496</c:v>
                </c:pt>
                <c:pt idx="277">
                  <c:v>104928</c:v>
                </c:pt>
                <c:pt idx="278">
                  <c:v>106854</c:v>
                </c:pt>
                <c:pt idx="279">
                  <c:v>107805</c:v>
                </c:pt>
                <c:pt idx="280">
                  <c:v>106506</c:v>
                </c:pt>
                <c:pt idx="281">
                  <c:v>105659</c:v>
                </c:pt>
                <c:pt idx="282">
                  <c:v>106286</c:v>
                </c:pt>
                <c:pt idx="283">
                  <c:v>106506</c:v>
                </c:pt>
                <c:pt idx="284">
                  <c:v>105480</c:v>
                </c:pt>
                <c:pt idx="285">
                  <c:v>105859</c:v>
                </c:pt>
                <c:pt idx="286">
                  <c:v>106536</c:v>
                </c:pt>
                <c:pt idx="287">
                  <c:v>107088</c:v>
                </c:pt>
                <c:pt idx="288">
                  <c:v>107076</c:v>
                </c:pt>
                <c:pt idx="289">
                  <c:v>105314</c:v>
                </c:pt>
                <c:pt idx="290">
                  <c:v>105381</c:v>
                </c:pt>
                <c:pt idx="291">
                  <c:v>104279</c:v>
                </c:pt>
                <c:pt idx="292">
                  <c:v>103940</c:v>
                </c:pt>
                <c:pt idx="293">
                  <c:v>102081</c:v>
                </c:pt>
                <c:pt idx="294">
                  <c:v>101674</c:v>
                </c:pt>
                <c:pt idx="295">
                  <c:v>100950</c:v>
                </c:pt>
                <c:pt idx="296">
                  <c:v>101357</c:v>
                </c:pt>
                <c:pt idx="297">
                  <c:v>101557</c:v>
                </c:pt>
                <c:pt idx="298">
                  <c:v>100851</c:v>
                </c:pt>
                <c:pt idx="299">
                  <c:v>100376</c:v>
                </c:pt>
                <c:pt idx="300">
                  <c:v>100231</c:v>
                </c:pt>
                <c:pt idx="301">
                  <c:v>97934</c:v>
                </c:pt>
                <c:pt idx="302">
                  <c:v>97774</c:v>
                </c:pt>
                <c:pt idx="303">
                  <c:v>96865</c:v>
                </c:pt>
                <c:pt idx="304">
                  <c:v>96617</c:v>
                </c:pt>
                <c:pt idx="305">
                  <c:v>96853</c:v>
                </c:pt>
                <c:pt idx="306">
                  <c:v>95216</c:v>
                </c:pt>
                <c:pt idx="307">
                  <c:v>95467</c:v>
                </c:pt>
                <c:pt idx="308">
                  <c:v>93918</c:v>
                </c:pt>
                <c:pt idx="309">
                  <c:v>92506</c:v>
                </c:pt>
                <c:pt idx="310">
                  <c:v>92657</c:v>
                </c:pt>
                <c:pt idx="311">
                  <c:v>92682</c:v>
                </c:pt>
                <c:pt idx="312">
                  <c:v>92511</c:v>
                </c:pt>
                <c:pt idx="313">
                  <c:v>91544</c:v>
                </c:pt>
                <c:pt idx="314">
                  <c:v>93277</c:v>
                </c:pt>
                <c:pt idx="315">
                  <c:v>91165</c:v>
                </c:pt>
                <c:pt idx="316">
                  <c:v>91585</c:v>
                </c:pt>
                <c:pt idx="317">
                  <c:v>91699</c:v>
                </c:pt>
                <c:pt idx="318">
                  <c:v>91249</c:v>
                </c:pt>
                <c:pt idx="319">
                  <c:v>90375</c:v>
                </c:pt>
                <c:pt idx="320">
                  <c:v>89986</c:v>
                </c:pt>
                <c:pt idx="321">
                  <c:v>90158</c:v>
                </c:pt>
                <c:pt idx="322">
                  <c:v>90821</c:v>
                </c:pt>
                <c:pt idx="323">
                  <c:v>89846</c:v>
                </c:pt>
              </c:numCache>
            </c:numRef>
          </c:val>
          <c:smooth val="0"/>
          <c:extLst>
            <c:ext xmlns:c16="http://schemas.microsoft.com/office/drawing/2014/chart" uri="{C3380CC4-5D6E-409C-BE32-E72D297353CC}">
              <c16:uniqueId val="{00000000-A444-45B5-9EDA-251DE570CC3E}"/>
            </c:ext>
          </c:extLst>
        </c:ser>
        <c:dLbls>
          <c:showLegendKey val="0"/>
          <c:showVal val="0"/>
          <c:showCatName val="0"/>
          <c:showSerName val="0"/>
          <c:showPercent val="0"/>
          <c:showBubbleSize val="0"/>
        </c:dLbls>
        <c:smooth val="0"/>
        <c:axId val="44279296"/>
        <c:axId val="44280832"/>
      </c:lineChart>
      <c:catAx>
        <c:axId val="44279296"/>
        <c:scaling>
          <c:orientation val="minMax"/>
        </c:scaling>
        <c:delete val="0"/>
        <c:axPos val="b"/>
        <c:numFmt formatCode="General" sourceLinked="1"/>
        <c:majorTickMark val="out"/>
        <c:minorTickMark val="none"/>
        <c:tickLblPos val="nextTo"/>
        <c:spPr>
          <a:ln w="12700">
            <a:solidFill>
              <a:srgbClr val="000000"/>
            </a:solidFill>
            <a:prstDash val="solid"/>
          </a:ln>
        </c:spPr>
        <c:txPr>
          <a:bodyPr rot="-2700000" vert="horz" anchor="b" anchorCtr="1"/>
          <a:lstStyle/>
          <a:p>
            <a:pPr>
              <a:defRPr sz="1000" b="0" i="0" u="none" strike="noStrike" baseline="0">
                <a:solidFill>
                  <a:srgbClr val="000000"/>
                </a:solidFill>
                <a:latin typeface="Arial"/>
                <a:ea typeface="Arial"/>
                <a:cs typeface="Arial"/>
              </a:defRPr>
            </a:pPr>
            <a:endParaRPr lang="en-US"/>
          </a:p>
        </c:txPr>
        <c:crossAx val="44280832"/>
        <c:crosses val="autoZero"/>
        <c:auto val="1"/>
        <c:lblAlgn val="l"/>
        <c:lblOffset val="100"/>
        <c:tickLblSkip val="12"/>
        <c:tickMarkSkip val="12"/>
        <c:noMultiLvlLbl val="0"/>
      </c:catAx>
      <c:valAx>
        <c:axId val="4428083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4279296"/>
        <c:crosses val="autoZero"/>
        <c:crossBetween val="between"/>
      </c:valAx>
      <c:spPr>
        <a:solidFill>
          <a:srgbClr val="C0C0C0"/>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264808964747"/>
          <c:y val="0.12232294310318648"/>
          <c:w val="0.88726478533249042"/>
          <c:h val="0.7822590962396625"/>
        </c:manualLayout>
      </c:layout>
      <c:lineChart>
        <c:grouping val="standard"/>
        <c:varyColors val="0"/>
        <c:ser>
          <c:idx val="0"/>
          <c:order val="0"/>
          <c:tx>
            <c:v>Uniformed Personnell</c:v>
          </c:tx>
          <c:spPr>
            <a:ln w="28575" cap="rnd">
              <a:solidFill>
                <a:schemeClr val="tx1"/>
              </a:solidFill>
              <a:round/>
            </a:ln>
            <a:effectLst/>
          </c:spPr>
          <c:marker>
            <c:symbol val="none"/>
          </c:marker>
          <c:cat>
            <c:numRef>
              <c:f>'Data-C#-YrMax'!$A$7:$A$80</c:f>
              <c:numCache>
                <c:formatCode>0</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'Data-C#-YrMax'!$I$7:$I$80</c:f>
              <c:numCache>
                <c:formatCode>#,##0</c:formatCode>
                <c:ptCount val="71"/>
                <c:pt idx="0">
                  <c:v>8</c:v>
                </c:pt>
                <c:pt idx="1">
                  <c:v>8</c:v>
                </c:pt>
                <c:pt idx="2">
                  <c:v>8</c:v>
                </c:pt>
                <c:pt idx="3">
                  <c:v>8</c:v>
                </c:pt>
                <c:pt idx="4">
                  <c:v>28</c:v>
                </c:pt>
                <c:pt idx="5">
                  <c:v>29</c:v>
                </c:pt>
                <c:pt idx="6">
                  <c:v>1029</c:v>
                </c:pt>
                <c:pt idx="7">
                  <c:v>1201</c:v>
                </c:pt>
                <c:pt idx="8">
                  <c:v>1278</c:v>
                </c:pt>
                <c:pt idx="9">
                  <c:v>965</c:v>
                </c:pt>
                <c:pt idx="10">
                  <c:v>1240</c:v>
                </c:pt>
                <c:pt idx="11">
                  <c:v>1265</c:v>
                </c:pt>
                <c:pt idx="12">
                  <c:v>1277</c:v>
                </c:pt>
                <c:pt idx="13">
                  <c:v>1331</c:v>
                </c:pt>
                <c:pt idx="14">
                  <c:v>2405</c:v>
                </c:pt>
                <c:pt idx="15">
                  <c:v>2182</c:v>
                </c:pt>
                <c:pt idx="16">
                  <c:v>2171</c:v>
                </c:pt>
                <c:pt idx="17">
                  <c:v>1732</c:v>
                </c:pt>
                <c:pt idx="18">
                  <c:v>937</c:v>
                </c:pt>
                <c:pt idx="19">
                  <c:v>937</c:v>
                </c:pt>
                <c:pt idx="20">
                  <c:v>937</c:v>
                </c:pt>
                <c:pt idx="21">
                  <c:v>937</c:v>
                </c:pt>
                <c:pt idx="22">
                  <c:v>937</c:v>
                </c:pt>
                <c:pt idx="23">
                  <c:v>1418</c:v>
                </c:pt>
                <c:pt idx="24">
                  <c:v>2215</c:v>
                </c:pt>
                <c:pt idx="25">
                  <c:v>1962</c:v>
                </c:pt>
                <c:pt idx="26">
                  <c:v>2002</c:v>
                </c:pt>
                <c:pt idx="27">
                  <c:v>1986</c:v>
                </c:pt>
                <c:pt idx="28">
                  <c:v>2092</c:v>
                </c:pt>
                <c:pt idx="29">
                  <c:v>1976</c:v>
                </c:pt>
                <c:pt idx="30">
                  <c:v>1190</c:v>
                </c:pt>
                <c:pt idx="31">
                  <c:v>1190</c:v>
                </c:pt>
                <c:pt idx="32">
                  <c:v>1190</c:v>
                </c:pt>
                <c:pt idx="33">
                  <c:v>1190</c:v>
                </c:pt>
                <c:pt idx="34">
                  <c:v>1190</c:v>
                </c:pt>
                <c:pt idx="35">
                  <c:v>1196</c:v>
                </c:pt>
                <c:pt idx="36">
                  <c:v>1196</c:v>
                </c:pt>
                <c:pt idx="37">
                  <c:v>821</c:v>
                </c:pt>
                <c:pt idx="38">
                  <c:v>1366</c:v>
                </c:pt>
                <c:pt idx="39">
                  <c:v>1248</c:v>
                </c:pt>
                <c:pt idx="40">
                  <c:v>1002</c:v>
                </c:pt>
                <c:pt idx="41">
                  <c:v>1176</c:v>
                </c:pt>
                <c:pt idx="42">
                  <c:v>3285</c:v>
                </c:pt>
                <c:pt idx="43">
                  <c:v>3336</c:v>
                </c:pt>
                <c:pt idx="44">
                  <c:v>2811</c:v>
                </c:pt>
                <c:pt idx="45">
                  <c:v>3098</c:v>
                </c:pt>
                <c:pt idx="46">
                  <c:v>1070</c:v>
                </c:pt>
                <c:pt idx="47">
                  <c:v>1090</c:v>
                </c:pt>
                <c:pt idx="48">
                  <c:v>300</c:v>
                </c:pt>
                <c:pt idx="49">
                  <c:v>376</c:v>
                </c:pt>
                <c:pt idx="50">
                  <c:v>568</c:v>
                </c:pt>
                <c:pt idx="51">
                  <c:v>582</c:v>
                </c:pt>
                <c:pt idx="52">
                  <c:v>305</c:v>
                </c:pt>
                <c:pt idx="53">
                  <c:v>268</c:v>
                </c:pt>
                <c:pt idx="54">
                  <c:v>726</c:v>
                </c:pt>
                <c:pt idx="55">
                  <c:v>387</c:v>
                </c:pt>
                <c:pt idx="56">
                  <c:v>370</c:v>
                </c:pt>
                <c:pt idx="57" formatCode="General">
                  <c:v>164</c:v>
                </c:pt>
                <c:pt idx="58" formatCode="General">
                  <c:v>179</c:v>
                </c:pt>
                <c:pt idx="59" formatCode="General">
                  <c:v>179</c:v>
                </c:pt>
                <c:pt idx="60" formatCode="General">
                  <c:v>221</c:v>
                </c:pt>
                <c:pt idx="61" formatCode="General">
                  <c:v>224</c:v>
                </c:pt>
                <c:pt idx="62" formatCode="General">
                  <c:v>199</c:v>
                </c:pt>
                <c:pt idx="63" formatCode="General">
                  <c:v>153</c:v>
                </c:pt>
                <c:pt idx="64" formatCode="General">
                  <c:v>120</c:v>
                </c:pt>
                <c:pt idx="65" formatCode="General">
                  <c:v>113</c:v>
                </c:pt>
                <c:pt idx="66" formatCode="General">
                  <c:v>113</c:v>
                </c:pt>
                <c:pt idx="67" formatCode="General">
                  <c:v>122</c:v>
                </c:pt>
                <c:pt idx="68" formatCode="General">
                  <c:v>178</c:v>
                </c:pt>
              </c:numCache>
            </c:numRef>
          </c:val>
          <c:smooth val="0"/>
          <c:extLst>
            <c:ext xmlns:c16="http://schemas.microsoft.com/office/drawing/2014/chart" uri="{C3380CC4-5D6E-409C-BE32-E72D297353CC}">
              <c16:uniqueId val="{00000000-60DB-4275-8989-0C4BCCCB9F5D}"/>
            </c:ext>
          </c:extLst>
        </c:ser>
        <c:dLbls>
          <c:showLegendKey val="0"/>
          <c:showVal val="0"/>
          <c:showCatName val="0"/>
          <c:showSerName val="0"/>
          <c:showPercent val="0"/>
          <c:showBubbleSize val="0"/>
        </c:dLbls>
        <c:smooth val="0"/>
        <c:axId val="51528064"/>
        <c:axId val="51529600"/>
      </c:lineChart>
      <c:catAx>
        <c:axId val="51528064"/>
        <c:scaling>
          <c:orientation val="minMax"/>
        </c:scaling>
        <c:delete val="0"/>
        <c:axPos val="b"/>
        <c:numFmt formatCode="0"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529600"/>
        <c:crosses val="autoZero"/>
        <c:auto val="1"/>
        <c:lblAlgn val="ctr"/>
        <c:lblOffset val="100"/>
        <c:tickLblSkip val="5"/>
        <c:tickMarkSkip val="5"/>
        <c:noMultiLvlLbl val="0"/>
      </c:catAx>
      <c:valAx>
        <c:axId val="51529600"/>
        <c:scaling>
          <c:orientation val="minMax"/>
          <c:max val="3500"/>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52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22739839904354"/>
          <c:y val="0.16894762336645089"/>
          <c:w val="0.73719293206676573"/>
          <c:h val="0.69561879045224062"/>
        </c:manualLayout>
      </c:layout>
      <c:lineChart>
        <c:grouping val="standard"/>
        <c:varyColors val="0"/>
        <c:ser>
          <c:idx val="5"/>
          <c:order val="2"/>
          <c:tx>
            <c:v>Total</c:v>
          </c:tx>
          <c:spPr>
            <a:ln w="31750">
              <a:solidFill>
                <a:srgbClr val="FF0000"/>
              </a:solidFill>
            </a:ln>
          </c:spPr>
          <c:marker>
            <c:symbol val="none"/>
          </c:marker>
          <c:cat>
            <c:numRef>
              <c:f>Data!$AF$196:$AF$363</c:f>
              <c:numCache>
                <c:formatCode>General</c:formatCode>
                <c:ptCount val="168"/>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numCache>
            </c:numRef>
          </c:cat>
          <c:val>
            <c:numRef>
              <c:f>Data!$I$196:$I$363</c:f>
              <c:numCache>
                <c:formatCode>#,##0</c:formatCode>
                <c:ptCount val="168"/>
                <c:pt idx="0">
                  <c:v>314</c:v>
                </c:pt>
                <c:pt idx="1">
                  <c:v>327</c:v>
                </c:pt>
                <c:pt idx="2">
                  <c:v>327</c:v>
                </c:pt>
                <c:pt idx="3">
                  <c:v>320</c:v>
                </c:pt>
                <c:pt idx="4">
                  <c:v>322</c:v>
                </c:pt>
                <c:pt idx="5">
                  <c:v>325</c:v>
                </c:pt>
                <c:pt idx="6">
                  <c:v>307</c:v>
                </c:pt>
                <c:pt idx="7">
                  <c:v>312</c:v>
                </c:pt>
                <c:pt idx="8">
                  <c:v>332</c:v>
                </c:pt>
                <c:pt idx="9">
                  <c:v>361</c:v>
                </c:pt>
                <c:pt idx="10">
                  <c:v>382</c:v>
                </c:pt>
                <c:pt idx="11">
                  <c:v>387</c:v>
                </c:pt>
                <c:pt idx="12">
                  <c:v>370</c:v>
                </c:pt>
                <c:pt idx="13">
                  <c:v>352</c:v>
                </c:pt>
                <c:pt idx="14">
                  <c:v>169</c:v>
                </c:pt>
                <c:pt idx="15">
                  <c:v>158</c:v>
                </c:pt>
                <c:pt idx="16">
                  <c:v>127</c:v>
                </c:pt>
                <c:pt idx="17">
                  <c:v>133</c:v>
                </c:pt>
                <c:pt idx="18">
                  <c:v>132</c:v>
                </c:pt>
                <c:pt idx="19">
                  <c:v>126</c:v>
                </c:pt>
                <c:pt idx="20">
                  <c:v>124</c:v>
                </c:pt>
                <c:pt idx="21" formatCode="General">
                  <c:v>124</c:v>
                </c:pt>
                <c:pt idx="22" formatCode="General">
                  <c:v>142</c:v>
                </c:pt>
                <c:pt idx="23" formatCode="General">
                  <c:v>132</c:v>
                </c:pt>
                <c:pt idx="24" formatCode="General">
                  <c:v>141</c:v>
                </c:pt>
                <c:pt idx="25" formatCode="General">
                  <c:v>141</c:v>
                </c:pt>
                <c:pt idx="26" formatCode="General">
                  <c:v>139</c:v>
                </c:pt>
                <c:pt idx="27" formatCode="General">
                  <c:v>129</c:v>
                </c:pt>
                <c:pt idx="28" formatCode="General">
                  <c:v>131</c:v>
                </c:pt>
                <c:pt idx="29" formatCode="General">
                  <c:v>132</c:v>
                </c:pt>
                <c:pt idx="30" formatCode="General">
                  <c:v>125</c:v>
                </c:pt>
                <c:pt idx="31" formatCode="General">
                  <c:v>128</c:v>
                </c:pt>
                <c:pt idx="32" formatCode="General">
                  <c:v>131</c:v>
                </c:pt>
                <c:pt idx="33" formatCode="General">
                  <c:v>157</c:v>
                </c:pt>
                <c:pt idx="34" formatCode="General">
                  <c:v>164</c:v>
                </c:pt>
                <c:pt idx="35" formatCode="General">
                  <c:v>149</c:v>
                </c:pt>
                <c:pt idx="36" formatCode="General">
                  <c:v>168</c:v>
                </c:pt>
                <c:pt idx="37" formatCode="General">
                  <c:v>171</c:v>
                </c:pt>
                <c:pt idx="38" formatCode="General">
                  <c:v>169</c:v>
                </c:pt>
                <c:pt idx="39" formatCode="General">
                  <c:v>171</c:v>
                </c:pt>
                <c:pt idx="40" formatCode="General">
                  <c:v>168</c:v>
                </c:pt>
                <c:pt idx="41" formatCode="General">
                  <c:v>168</c:v>
                </c:pt>
                <c:pt idx="42" formatCode="General">
                  <c:v>167</c:v>
                </c:pt>
                <c:pt idx="43" formatCode="General">
                  <c:v>168</c:v>
                </c:pt>
                <c:pt idx="44" formatCode="General">
                  <c:v>160</c:v>
                </c:pt>
                <c:pt idx="45" formatCode="General">
                  <c:v>177</c:v>
                </c:pt>
                <c:pt idx="46" formatCode="General">
                  <c:v>175</c:v>
                </c:pt>
                <c:pt idx="47" formatCode="General">
                  <c:v>179</c:v>
                </c:pt>
                <c:pt idx="48" formatCode="General">
                  <c:v>179</c:v>
                </c:pt>
                <c:pt idx="49" formatCode="General">
                  <c:v>171</c:v>
                </c:pt>
                <c:pt idx="50" formatCode="General">
                  <c:v>192</c:v>
                </c:pt>
                <c:pt idx="51" formatCode="General">
                  <c:v>184</c:v>
                </c:pt>
                <c:pt idx="52" formatCode="General">
                  <c:v>183</c:v>
                </c:pt>
                <c:pt idx="53" formatCode="General">
                  <c:v>176</c:v>
                </c:pt>
                <c:pt idx="54" formatCode="General">
                  <c:v>182</c:v>
                </c:pt>
                <c:pt idx="55" formatCode="General">
                  <c:v>177</c:v>
                </c:pt>
                <c:pt idx="56" formatCode="General">
                  <c:v>178</c:v>
                </c:pt>
                <c:pt idx="57" formatCode="General">
                  <c:v>179</c:v>
                </c:pt>
                <c:pt idx="58" formatCode="General">
                  <c:v>176</c:v>
                </c:pt>
                <c:pt idx="59" formatCode="General">
                  <c:v>170</c:v>
                </c:pt>
                <c:pt idx="60" formatCode="General">
                  <c:v>142</c:v>
                </c:pt>
                <c:pt idx="61" formatCode="General">
                  <c:v>160</c:v>
                </c:pt>
                <c:pt idx="62" formatCode="General">
                  <c:v>168</c:v>
                </c:pt>
                <c:pt idx="63" formatCode="General">
                  <c:v>160</c:v>
                </c:pt>
                <c:pt idx="64" formatCode="General">
                  <c:v>186</c:v>
                </c:pt>
                <c:pt idx="65" formatCode="General">
                  <c:v>215</c:v>
                </c:pt>
                <c:pt idx="66" formatCode="General">
                  <c:v>186</c:v>
                </c:pt>
                <c:pt idx="67" formatCode="General">
                  <c:v>221</c:v>
                </c:pt>
                <c:pt idx="68" formatCode="General">
                  <c:v>200</c:v>
                </c:pt>
                <c:pt idx="69" formatCode="General">
                  <c:v>200</c:v>
                </c:pt>
                <c:pt idx="70" formatCode="General">
                  <c:v>197</c:v>
                </c:pt>
                <c:pt idx="71" formatCode="General">
                  <c:v>198</c:v>
                </c:pt>
                <c:pt idx="72" formatCode="General">
                  <c:v>224</c:v>
                </c:pt>
                <c:pt idx="73" formatCode="General">
                  <c:v>220</c:v>
                </c:pt>
                <c:pt idx="74" formatCode="General">
                  <c:v>221</c:v>
                </c:pt>
                <c:pt idx="75" formatCode="General">
                  <c:v>213</c:v>
                </c:pt>
                <c:pt idx="76" formatCode="General">
                  <c:v>213</c:v>
                </c:pt>
                <c:pt idx="77" formatCode="General">
                  <c:v>210</c:v>
                </c:pt>
                <c:pt idx="78" formatCode="General">
                  <c:v>172</c:v>
                </c:pt>
                <c:pt idx="79" formatCode="General">
                  <c:v>191</c:v>
                </c:pt>
                <c:pt idx="80" formatCode="General">
                  <c:v>197</c:v>
                </c:pt>
                <c:pt idx="81" formatCode="General">
                  <c:v>198</c:v>
                </c:pt>
                <c:pt idx="82" formatCode="General">
                  <c:v>188</c:v>
                </c:pt>
                <c:pt idx="83" formatCode="General">
                  <c:v>190</c:v>
                </c:pt>
                <c:pt idx="84" formatCode="General">
                  <c:v>199</c:v>
                </c:pt>
                <c:pt idx="85" formatCode="General">
                  <c:v>195</c:v>
                </c:pt>
                <c:pt idx="86" formatCode="General">
                  <c:v>168</c:v>
                </c:pt>
                <c:pt idx="87" formatCode="General">
                  <c:v>163</c:v>
                </c:pt>
                <c:pt idx="88" formatCode="General">
                  <c:v>158</c:v>
                </c:pt>
                <c:pt idx="89" formatCode="General">
                  <c:v>153</c:v>
                </c:pt>
                <c:pt idx="90" formatCode="General">
                  <c:v>153</c:v>
                </c:pt>
                <c:pt idx="91" formatCode="General">
                  <c:v>152</c:v>
                </c:pt>
                <c:pt idx="92" formatCode="General">
                  <c:v>148</c:v>
                </c:pt>
                <c:pt idx="93" formatCode="General">
                  <c:v>149</c:v>
                </c:pt>
                <c:pt idx="94" formatCode="General">
                  <c:v>149</c:v>
                </c:pt>
                <c:pt idx="95" formatCode="General">
                  <c:v>150</c:v>
                </c:pt>
                <c:pt idx="96" formatCode="General">
                  <c:v>130</c:v>
                </c:pt>
                <c:pt idx="97" formatCode="General">
                  <c:v>132</c:v>
                </c:pt>
                <c:pt idx="98" formatCode="General">
                  <c:v>132</c:v>
                </c:pt>
                <c:pt idx="99" formatCode="General">
                  <c:v>123</c:v>
                </c:pt>
                <c:pt idx="100" formatCode="General">
                  <c:v>123</c:v>
                </c:pt>
                <c:pt idx="101" formatCode="General">
                  <c:v>160</c:v>
                </c:pt>
                <c:pt idx="102" formatCode="General">
                  <c:v>157</c:v>
                </c:pt>
                <c:pt idx="103" formatCode="General">
                  <c:v>158</c:v>
                </c:pt>
                <c:pt idx="104" formatCode="General">
                  <c:v>157</c:v>
                </c:pt>
                <c:pt idx="105" formatCode="General">
                  <c:v>153</c:v>
                </c:pt>
                <c:pt idx="106" formatCode="General">
                  <c:v>116</c:v>
                </c:pt>
                <c:pt idx="107" formatCode="General">
                  <c:v>115</c:v>
                </c:pt>
                <c:pt idx="108" formatCode="General">
                  <c:v>115</c:v>
                </c:pt>
                <c:pt idx="109" formatCode="General">
                  <c:v>122</c:v>
                </c:pt>
                <c:pt idx="110" formatCode="General">
                  <c:v>122</c:v>
                </c:pt>
                <c:pt idx="111" formatCode="General">
                  <c:v>120</c:v>
                </c:pt>
                <c:pt idx="112" formatCode="General">
                  <c:v>120</c:v>
                </c:pt>
                <c:pt idx="113" formatCode="General">
                  <c:v>118</c:v>
                </c:pt>
                <c:pt idx="114" formatCode="General">
                  <c:v>118</c:v>
                </c:pt>
                <c:pt idx="115" formatCode="General">
                  <c:v>118</c:v>
                </c:pt>
                <c:pt idx="116" formatCode="General">
                  <c:v>118</c:v>
                </c:pt>
                <c:pt idx="117" formatCode="General">
                  <c:v>88</c:v>
                </c:pt>
                <c:pt idx="118" formatCode="General">
                  <c:v>113</c:v>
                </c:pt>
                <c:pt idx="119" formatCode="General">
                  <c:v>113</c:v>
                </c:pt>
                <c:pt idx="120" formatCode="General">
                  <c:v>113</c:v>
                </c:pt>
                <c:pt idx="121" formatCode="General">
                  <c:v>90</c:v>
                </c:pt>
                <c:pt idx="122" formatCode="General">
                  <c:v>122</c:v>
                </c:pt>
                <c:pt idx="123" formatCode="General">
                  <c:v>122</c:v>
                </c:pt>
                <c:pt idx="124" formatCode="General">
                  <c:v>115</c:v>
                </c:pt>
                <c:pt idx="125" formatCode="General">
                  <c:v>111</c:v>
                </c:pt>
                <c:pt idx="126" formatCode="General">
                  <c:v>112</c:v>
                </c:pt>
                <c:pt idx="127" formatCode="General">
                  <c:v>116</c:v>
                </c:pt>
                <c:pt idx="128" formatCode="General">
                  <c:v>115</c:v>
                </c:pt>
                <c:pt idx="129" formatCode="General">
                  <c:v>116</c:v>
                </c:pt>
                <c:pt idx="130" formatCode="General">
                  <c:v>112</c:v>
                </c:pt>
                <c:pt idx="131" formatCode="General">
                  <c:v>113</c:v>
                </c:pt>
                <c:pt idx="132" formatCode="General">
                  <c:v>113</c:v>
                </c:pt>
                <c:pt idx="133" formatCode="General">
                  <c:v>109</c:v>
                </c:pt>
                <c:pt idx="134" formatCode="General">
                  <c:v>76</c:v>
                </c:pt>
                <c:pt idx="135" formatCode="General">
                  <c:v>79</c:v>
                </c:pt>
                <c:pt idx="136" formatCode="General">
                  <c:v>104</c:v>
                </c:pt>
                <c:pt idx="137" formatCode="General">
                  <c:v>106</c:v>
                </c:pt>
                <c:pt idx="138" formatCode="General">
                  <c:v>103</c:v>
                </c:pt>
                <c:pt idx="139" formatCode="General">
                  <c:v>112</c:v>
                </c:pt>
                <c:pt idx="140" formatCode="General">
                  <c:v>112</c:v>
                </c:pt>
                <c:pt idx="141" formatCode="General">
                  <c:v>116</c:v>
                </c:pt>
                <c:pt idx="142" formatCode="General">
                  <c:v>106</c:v>
                </c:pt>
                <c:pt idx="143" formatCode="General">
                  <c:v>133</c:v>
                </c:pt>
                <c:pt idx="144" formatCode="General">
                  <c:v>132</c:v>
                </c:pt>
                <c:pt idx="145" formatCode="General">
                  <c:v>121</c:v>
                </c:pt>
                <c:pt idx="146" formatCode="General">
                  <c:v>122</c:v>
                </c:pt>
                <c:pt idx="147" formatCode="General">
                  <c:v>105</c:v>
                </c:pt>
                <c:pt idx="148" formatCode="General">
                  <c:v>88</c:v>
                </c:pt>
                <c:pt idx="149" formatCode="General">
                  <c:v>88</c:v>
                </c:pt>
                <c:pt idx="150" formatCode="General">
                  <c:v>88</c:v>
                </c:pt>
                <c:pt idx="151" formatCode="General">
                  <c:v>73</c:v>
                </c:pt>
                <c:pt idx="152" formatCode="General">
                  <c:v>68</c:v>
                </c:pt>
                <c:pt idx="153" formatCode="General">
                  <c:v>62</c:v>
                </c:pt>
                <c:pt idx="154" formatCode="General">
                  <c:v>62</c:v>
                </c:pt>
                <c:pt idx="155" formatCode="General">
                  <c:v>43</c:v>
                </c:pt>
                <c:pt idx="156" formatCode="General">
                  <c:v>40</c:v>
                </c:pt>
                <c:pt idx="157" formatCode="General">
                  <c:v>41</c:v>
                </c:pt>
                <c:pt idx="158" formatCode="General">
                  <c:v>47</c:v>
                </c:pt>
                <c:pt idx="159" formatCode="General">
                  <c:v>46</c:v>
                </c:pt>
                <c:pt idx="160" formatCode="General">
                  <c:v>40</c:v>
                </c:pt>
                <c:pt idx="161" formatCode="General">
                  <c:v>44</c:v>
                </c:pt>
                <c:pt idx="162" formatCode="General">
                  <c:v>178</c:v>
                </c:pt>
                <c:pt idx="163" formatCode="General">
                  <c:v>173</c:v>
                </c:pt>
                <c:pt idx="164" formatCode="General">
                  <c:v>178</c:v>
                </c:pt>
                <c:pt idx="165" formatCode="General">
                  <c:v>179</c:v>
                </c:pt>
                <c:pt idx="166" formatCode="General">
                  <c:v>177</c:v>
                </c:pt>
                <c:pt idx="167" formatCode="General">
                  <c:v>181</c:v>
                </c:pt>
              </c:numCache>
            </c:numRef>
          </c:val>
          <c:smooth val="0"/>
          <c:extLst>
            <c:ext xmlns:c16="http://schemas.microsoft.com/office/drawing/2014/chart" uri="{C3380CC4-5D6E-409C-BE32-E72D297353CC}">
              <c16:uniqueId val="{00000000-45CA-47E4-A7E4-B5DA5E162711}"/>
            </c:ext>
          </c:extLst>
        </c:ser>
        <c:ser>
          <c:idx val="0"/>
          <c:order val="0"/>
          <c:tx>
            <c:v>Military</c:v>
          </c:tx>
          <c:spPr>
            <a:ln w="31750">
              <a:solidFill>
                <a:srgbClr val="00B050"/>
              </a:solidFill>
              <a:prstDash val="solid"/>
            </a:ln>
          </c:spPr>
          <c:marker>
            <c:symbol val="none"/>
          </c:marker>
          <c:cat>
            <c:numRef>
              <c:f>Data!$AF$196:$AF$363</c:f>
              <c:numCache>
                <c:formatCode>General</c:formatCode>
                <c:ptCount val="168"/>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numCache>
            </c:numRef>
          </c:cat>
          <c:val>
            <c:numRef>
              <c:f>Data!$L$196:$L$363</c:f>
              <c:numCache>
                <c:formatCode>#,##0</c:formatCode>
                <c:ptCount val="168"/>
                <c:pt idx="0">
                  <c:v>208</c:v>
                </c:pt>
                <c:pt idx="1">
                  <c:v>218</c:v>
                </c:pt>
                <c:pt idx="2">
                  <c:v>218</c:v>
                </c:pt>
                <c:pt idx="3">
                  <c:v>211</c:v>
                </c:pt>
                <c:pt idx="4">
                  <c:v>214</c:v>
                </c:pt>
                <c:pt idx="5">
                  <c:v>217</c:v>
                </c:pt>
                <c:pt idx="6">
                  <c:v>216</c:v>
                </c:pt>
                <c:pt idx="7">
                  <c:v>221</c:v>
                </c:pt>
                <c:pt idx="8">
                  <c:v>220</c:v>
                </c:pt>
                <c:pt idx="9">
                  <c:v>230</c:v>
                </c:pt>
                <c:pt idx="10">
                  <c:v>248</c:v>
                </c:pt>
                <c:pt idx="11">
                  <c:v>251</c:v>
                </c:pt>
                <c:pt idx="12">
                  <c:v>241</c:v>
                </c:pt>
                <c:pt idx="13">
                  <c:v>241</c:v>
                </c:pt>
                <c:pt idx="14">
                  <c:v>59</c:v>
                </c:pt>
                <c:pt idx="15">
                  <c:v>57</c:v>
                </c:pt>
                <c:pt idx="16">
                  <c:v>60</c:v>
                </c:pt>
                <c:pt idx="17">
                  <c:v>55</c:v>
                </c:pt>
                <c:pt idx="18">
                  <c:v>55</c:v>
                </c:pt>
                <c:pt idx="19">
                  <c:v>56</c:v>
                </c:pt>
                <c:pt idx="20">
                  <c:v>55</c:v>
                </c:pt>
                <c:pt idx="21" formatCode="General">
                  <c:v>54</c:v>
                </c:pt>
                <c:pt idx="22" formatCode="General">
                  <c:v>58</c:v>
                </c:pt>
                <c:pt idx="23" formatCode="General">
                  <c:v>47</c:v>
                </c:pt>
                <c:pt idx="24" formatCode="General">
                  <c:v>56</c:v>
                </c:pt>
                <c:pt idx="25" formatCode="General">
                  <c:v>55</c:v>
                </c:pt>
                <c:pt idx="26" formatCode="General">
                  <c:v>54</c:v>
                </c:pt>
                <c:pt idx="27" formatCode="General">
                  <c:v>55</c:v>
                </c:pt>
                <c:pt idx="28" formatCode="General">
                  <c:v>55</c:v>
                </c:pt>
                <c:pt idx="29" formatCode="General">
                  <c:v>55</c:v>
                </c:pt>
                <c:pt idx="30" formatCode="General">
                  <c:v>55</c:v>
                </c:pt>
                <c:pt idx="31" formatCode="General">
                  <c:v>54</c:v>
                </c:pt>
                <c:pt idx="32" formatCode="General">
                  <c:v>56</c:v>
                </c:pt>
                <c:pt idx="33" formatCode="General">
                  <c:v>56</c:v>
                </c:pt>
                <c:pt idx="34" formatCode="General">
                  <c:v>57</c:v>
                </c:pt>
                <c:pt idx="35" formatCode="General">
                  <c:v>57</c:v>
                </c:pt>
                <c:pt idx="36" formatCode="General">
                  <c:v>59</c:v>
                </c:pt>
                <c:pt idx="37" formatCode="General">
                  <c:v>64</c:v>
                </c:pt>
                <c:pt idx="38" formatCode="General">
                  <c:v>65</c:v>
                </c:pt>
                <c:pt idx="39" formatCode="General">
                  <c:v>64</c:v>
                </c:pt>
                <c:pt idx="40" formatCode="General">
                  <c:v>60</c:v>
                </c:pt>
                <c:pt idx="41" formatCode="General">
                  <c:v>62</c:v>
                </c:pt>
                <c:pt idx="42" formatCode="General">
                  <c:v>55</c:v>
                </c:pt>
                <c:pt idx="43" formatCode="General">
                  <c:v>63</c:v>
                </c:pt>
                <c:pt idx="44" formatCode="General">
                  <c:v>64</c:v>
                </c:pt>
                <c:pt idx="45" formatCode="General">
                  <c:v>62</c:v>
                </c:pt>
                <c:pt idx="46" formatCode="General">
                  <c:v>63</c:v>
                </c:pt>
                <c:pt idx="47" formatCode="General">
                  <c:v>67</c:v>
                </c:pt>
                <c:pt idx="48" formatCode="General">
                  <c:v>67</c:v>
                </c:pt>
                <c:pt idx="49" formatCode="General">
                  <c:v>64</c:v>
                </c:pt>
                <c:pt idx="50" formatCode="General">
                  <c:v>65</c:v>
                </c:pt>
                <c:pt idx="51" formatCode="General">
                  <c:v>65</c:v>
                </c:pt>
                <c:pt idx="52" formatCode="General">
                  <c:v>62</c:v>
                </c:pt>
                <c:pt idx="53" formatCode="General">
                  <c:v>55</c:v>
                </c:pt>
                <c:pt idx="54" formatCode="General">
                  <c:v>55</c:v>
                </c:pt>
                <c:pt idx="55" formatCode="General">
                  <c:v>53</c:v>
                </c:pt>
                <c:pt idx="56" formatCode="General">
                  <c:v>55</c:v>
                </c:pt>
                <c:pt idx="57" formatCode="General">
                  <c:v>55</c:v>
                </c:pt>
                <c:pt idx="58" formatCode="General">
                  <c:v>56</c:v>
                </c:pt>
                <c:pt idx="59" formatCode="General">
                  <c:v>55</c:v>
                </c:pt>
                <c:pt idx="60" formatCode="General">
                  <c:v>56</c:v>
                </c:pt>
                <c:pt idx="61" formatCode="General">
                  <c:v>54</c:v>
                </c:pt>
                <c:pt idx="62" formatCode="General">
                  <c:v>62</c:v>
                </c:pt>
                <c:pt idx="63" formatCode="General">
                  <c:v>61</c:v>
                </c:pt>
                <c:pt idx="64" formatCode="General">
                  <c:v>60</c:v>
                </c:pt>
                <c:pt idx="65" formatCode="General">
                  <c:v>63</c:v>
                </c:pt>
                <c:pt idx="66" formatCode="General">
                  <c:v>61</c:v>
                </c:pt>
                <c:pt idx="67" formatCode="General">
                  <c:v>64</c:v>
                </c:pt>
                <c:pt idx="68" formatCode="General">
                  <c:v>61</c:v>
                </c:pt>
                <c:pt idx="69" formatCode="General">
                  <c:v>59</c:v>
                </c:pt>
                <c:pt idx="70" formatCode="General">
                  <c:v>58</c:v>
                </c:pt>
                <c:pt idx="71" formatCode="General">
                  <c:v>56</c:v>
                </c:pt>
                <c:pt idx="72" formatCode="General">
                  <c:v>63</c:v>
                </c:pt>
                <c:pt idx="73" formatCode="General">
                  <c:v>62</c:v>
                </c:pt>
                <c:pt idx="74" formatCode="General">
                  <c:v>62</c:v>
                </c:pt>
                <c:pt idx="75" formatCode="General">
                  <c:v>58</c:v>
                </c:pt>
                <c:pt idx="76" formatCode="General">
                  <c:v>59</c:v>
                </c:pt>
                <c:pt idx="77" formatCode="General">
                  <c:v>57</c:v>
                </c:pt>
                <c:pt idx="78" formatCode="General">
                  <c:v>30</c:v>
                </c:pt>
                <c:pt idx="79" formatCode="General">
                  <c:v>41</c:v>
                </c:pt>
                <c:pt idx="80" formatCode="General">
                  <c:v>42</c:v>
                </c:pt>
                <c:pt idx="81" formatCode="General">
                  <c:v>35</c:v>
                </c:pt>
                <c:pt idx="82" formatCode="General">
                  <c:v>32</c:v>
                </c:pt>
                <c:pt idx="83" formatCode="General">
                  <c:v>38</c:v>
                </c:pt>
                <c:pt idx="84" formatCode="General">
                  <c:v>39</c:v>
                </c:pt>
                <c:pt idx="85" formatCode="General">
                  <c:v>38</c:v>
                </c:pt>
                <c:pt idx="86" formatCode="General">
                  <c:v>38</c:v>
                </c:pt>
                <c:pt idx="87" formatCode="General">
                  <c:v>33</c:v>
                </c:pt>
                <c:pt idx="88" formatCode="General">
                  <c:v>39</c:v>
                </c:pt>
                <c:pt idx="89" formatCode="General">
                  <c:v>35</c:v>
                </c:pt>
                <c:pt idx="90" formatCode="General">
                  <c:v>37</c:v>
                </c:pt>
                <c:pt idx="91" formatCode="General">
                  <c:v>36</c:v>
                </c:pt>
                <c:pt idx="92" formatCode="General">
                  <c:v>32</c:v>
                </c:pt>
                <c:pt idx="93" formatCode="General">
                  <c:v>30</c:v>
                </c:pt>
                <c:pt idx="94" formatCode="General">
                  <c:v>30</c:v>
                </c:pt>
                <c:pt idx="95" formatCode="General">
                  <c:v>31</c:v>
                </c:pt>
                <c:pt idx="96" formatCode="General">
                  <c:v>31</c:v>
                </c:pt>
                <c:pt idx="97" formatCode="General">
                  <c:v>32</c:v>
                </c:pt>
                <c:pt idx="98" formatCode="General">
                  <c:v>32</c:v>
                </c:pt>
                <c:pt idx="99" formatCode="General">
                  <c:v>31</c:v>
                </c:pt>
                <c:pt idx="100" formatCode="General">
                  <c:v>31</c:v>
                </c:pt>
                <c:pt idx="101" formatCode="General">
                  <c:v>68</c:v>
                </c:pt>
                <c:pt idx="102" formatCode="General">
                  <c:v>65</c:v>
                </c:pt>
                <c:pt idx="103" formatCode="General">
                  <c:v>65</c:v>
                </c:pt>
                <c:pt idx="104" formatCode="General">
                  <c:v>66</c:v>
                </c:pt>
                <c:pt idx="105" formatCode="General">
                  <c:v>71</c:v>
                </c:pt>
                <c:pt idx="106" formatCode="General">
                  <c:v>34</c:v>
                </c:pt>
                <c:pt idx="107" formatCode="General">
                  <c:v>33</c:v>
                </c:pt>
                <c:pt idx="108" formatCode="General">
                  <c:v>34</c:v>
                </c:pt>
                <c:pt idx="109" formatCode="General">
                  <c:v>34</c:v>
                </c:pt>
                <c:pt idx="110" formatCode="General">
                  <c:v>35</c:v>
                </c:pt>
                <c:pt idx="111" formatCode="General">
                  <c:v>34</c:v>
                </c:pt>
                <c:pt idx="112" formatCode="General">
                  <c:v>36</c:v>
                </c:pt>
                <c:pt idx="113" formatCode="General">
                  <c:v>34</c:v>
                </c:pt>
                <c:pt idx="114" formatCode="General">
                  <c:v>34</c:v>
                </c:pt>
                <c:pt idx="115" formatCode="General">
                  <c:v>34</c:v>
                </c:pt>
                <c:pt idx="116" formatCode="General">
                  <c:v>34</c:v>
                </c:pt>
                <c:pt idx="117" formatCode="General">
                  <c:v>34</c:v>
                </c:pt>
                <c:pt idx="118" formatCode="General">
                  <c:v>32</c:v>
                </c:pt>
                <c:pt idx="119" formatCode="General">
                  <c:v>32</c:v>
                </c:pt>
                <c:pt idx="120" formatCode="General">
                  <c:v>33</c:v>
                </c:pt>
                <c:pt idx="121" formatCode="General">
                  <c:v>33</c:v>
                </c:pt>
                <c:pt idx="122" formatCode="General">
                  <c:v>33</c:v>
                </c:pt>
                <c:pt idx="123" formatCode="General">
                  <c:v>33</c:v>
                </c:pt>
                <c:pt idx="124" formatCode="General">
                  <c:v>29</c:v>
                </c:pt>
                <c:pt idx="125" formatCode="General">
                  <c:v>26</c:v>
                </c:pt>
                <c:pt idx="126" formatCode="General">
                  <c:v>27</c:v>
                </c:pt>
                <c:pt idx="127" formatCode="General">
                  <c:v>28</c:v>
                </c:pt>
                <c:pt idx="128" formatCode="General">
                  <c:v>27</c:v>
                </c:pt>
                <c:pt idx="129" formatCode="General">
                  <c:v>27</c:v>
                </c:pt>
                <c:pt idx="130" formatCode="General">
                  <c:v>27</c:v>
                </c:pt>
                <c:pt idx="131" formatCode="General">
                  <c:v>29</c:v>
                </c:pt>
                <c:pt idx="132" formatCode="General">
                  <c:v>29</c:v>
                </c:pt>
                <c:pt idx="133" formatCode="General">
                  <c:v>28</c:v>
                </c:pt>
                <c:pt idx="134" formatCode="General">
                  <c:v>27</c:v>
                </c:pt>
                <c:pt idx="135" formatCode="General">
                  <c:v>27</c:v>
                </c:pt>
                <c:pt idx="136" formatCode="General">
                  <c:v>29</c:v>
                </c:pt>
                <c:pt idx="137" formatCode="General">
                  <c:v>31</c:v>
                </c:pt>
                <c:pt idx="138" formatCode="General">
                  <c:v>28</c:v>
                </c:pt>
                <c:pt idx="139" formatCode="General">
                  <c:v>28</c:v>
                </c:pt>
                <c:pt idx="140" formatCode="General">
                  <c:v>27</c:v>
                </c:pt>
                <c:pt idx="141" formatCode="General">
                  <c:v>27</c:v>
                </c:pt>
                <c:pt idx="142" formatCode="General">
                  <c:v>27</c:v>
                </c:pt>
                <c:pt idx="143" formatCode="General">
                  <c:v>28</c:v>
                </c:pt>
                <c:pt idx="144" formatCode="General">
                  <c:v>28</c:v>
                </c:pt>
                <c:pt idx="145" formatCode="General">
                  <c:v>30</c:v>
                </c:pt>
                <c:pt idx="146" formatCode="General">
                  <c:v>32</c:v>
                </c:pt>
                <c:pt idx="147" formatCode="General">
                  <c:v>23</c:v>
                </c:pt>
                <c:pt idx="148" formatCode="General">
                  <c:v>30</c:v>
                </c:pt>
                <c:pt idx="149" formatCode="General">
                  <c:v>30</c:v>
                </c:pt>
                <c:pt idx="150" formatCode="General">
                  <c:v>27</c:v>
                </c:pt>
                <c:pt idx="151" formatCode="General">
                  <c:v>29</c:v>
                </c:pt>
                <c:pt idx="152" formatCode="General">
                  <c:v>28</c:v>
                </c:pt>
                <c:pt idx="153" formatCode="General">
                  <c:v>23</c:v>
                </c:pt>
                <c:pt idx="154" formatCode="General">
                  <c:v>24</c:v>
                </c:pt>
                <c:pt idx="155" formatCode="General">
                  <c:v>23</c:v>
                </c:pt>
                <c:pt idx="156" formatCode="General">
                  <c:v>21</c:v>
                </c:pt>
                <c:pt idx="157" formatCode="General">
                  <c:v>22</c:v>
                </c:pt>
                <c:pt idx="158" formatCode="General">
                  <c:v>23</c:v>
                </c:pt>
                <c:pt idx="159" formatCode="General">
                  <c:v>20</c:v>
                </c:pt>
                <c:pt idx="160" formatCode="General">
                  <c:v>19</c:v>
                </c:pt>
                <c:pt idx="161" formatCode="General">
                  <c:v>22</c:v>
                </c:pt>
                <c:pt idx="162" formatCode="General">
                  <c:v>156</c:v>
                </c:pt>
                <c:pt idx="163" formatCode="General">
                  <c:v>156</c:v>
                </c:pt>
                <c:pt idx="164" formatCode="General">
                  <c:v>161</c:v>
                </c:pt>
                <c:pt idx="165" formatCode="General">
                  <c:v>162</c:v>
                </c:pt>
                <c:pt idx="166" formatCode="General">
                  <c:v>162</c:v>
                </c:pt>
                <c:pt idx="167" formatCode="General">
                  <c:v>162</c:v>
                </c:pt>
              </c:numCache>
            </c:numRef>
          </c:val>
          <c:smooth val="0"/>
          <c:extLst>
            <c:ext xmlns:c16="http://schemas.microsoft.com/office/drawing/2014/chart" uri="{C3380CC4-5D6E-409C-BE32-E72D297353CC}">
              <c16:uniqueId val="{00000001-45CA-47E4-A7E4-B5DA5E162711}"/>
            </c:ext>
          </c:extLst>
        </c:ser>
        <c:ser>
          <c:idx val="2"/>
          <c:order val="1"/>
          <c:tx>
            <c:v>Police</c:v>
          </c:tx>
          <c:spPr>
            <a:ln w="31750" cmpd="sng">
              <a:solidFill>
                <a:schemeClr val="accent1"/>
              </a:solidFill>
              <a:prstDash val="solid"/>
            </a:ln>
          </c:spPr>
          <c:marker>
            <c:symbol val="none"/>
          </c:marker>
          <c:cat>
            <c:numRef>
              <c:f>Data!$AF$196:$AF$363</c:f>
              <c:numCache>
                <c:formatCode>General</c:formatCode>
                <c:ptCount val="168"/>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numCache>
            </c:numRef>
          </c:cat>
          <c:val>
            <c:numRef>
              <c:f>Data!$F$196:$F$363</c:f>
              <c:numCache>
                <c:formatCode>#,##0</c:formatCode>
                <c:ptCount val="168"/>
                <c:pt idx="0">
                  <c:v>106</c:v>
                </c:pt>
                <c:pt idx="1">
                  <c:v>109</c:v>
                </c:pt>
                <c:pt idx="2">
                  <c:v>109</c:v>
                </c:pt>
                <c:pt idx="3">
                  <c:v>109</c:v>
                </c:pt>
                <c:pt idx="4">
                  <c:v>108</c:v>
                </c:pt>
                <c:pt idx="5">
                  <c:v>108</c:v>
                </c:pt>
                <c:pt idx="6">
                  <c:v>91</c:v>
                </c:pt>
                <c:pt idx="7">
                  <c:v>91</c:v>
                </c:pt>
                <c:pt idx="8">
                  <c:v>112</c:v>
                </c:pt>
                <c:pt idx="9">
                  <c:v>131</c:v>
                </c:pt>
                <c:pt idx="10">
                  <c:v>134</c:v>
                </c:pt>
                <c:pt idx="11">
                  <c:v>136</c:v>
                </c:pt>
                <c:pt idx="12">
                  <c:v>129</c:v>
                </c:pt>
                <c:pt idx="13">
                  <c:v>111</c:v>
                </c:pt>
                <c:pt idx="14">
                  <c:v>110</c:v>
                </c:pt>
                <c:pt idx="15">
                  <c:v>101</c:v>
                </c:pt>
                <c:pt idx="16">
                  <c:v>67</c:v>
                </c:pt>
                <c:pt idx="17">
                  <c:v>78</c:v>
                </c:pt>
                <c:pt idx="18">
                  <c:v>77</c:v>
                </c:pt>
                <c:pt idx="19">
                  <c:v>70</c:v>
                </c:pt>
                <c:pt idx="20">
                  <c:v>69</c:v>
                </c:pt>
                <c:pt idx="21" formatCode="General">
                  <c:v>70</c:v>
                </c:pt>
                <c:pt idx="22" formatCode="General">
                  <c:v>84</c:v>
                </c:pt>
                <c:pt idx="23" formatCode="General">
                  <c:v>85</c:v>
                </c:pt>
                <c:pt idx="24" formatCode="General">
                  <c:v>85</c:v>
                </c:pt>
                <c:pt idx="25" formatCode="General">
                  <c:v>86</c:v>
                </c:pt>
                <c:pt idx="26" formatCode="General">
                  <c:v>85</c:v>
                </c:pt>
                <c:pt idx="27" formatCode="General">
                  <c:v>74</c:v>
                </c:pt>
                <c:pt idx="28" formatCode="General">
                  <c:v>76</c:v>
                </c:pt>
                <c:pt idx="29" formatCode="General">
                  <c:v>77</c:v>
                </c:pt>
                <c:pt idx="30" formatCode="General">
                  <c:v>70</c:v>
                </c:pt>
                <c:pt idx="31" formatCode="General">
                  <c:v>74</c:v>
                </c:pt>
                <c:pt idx="32" formatCode="General">
                  <c:v>75</c:v>
                </c:pt>
                <c:pt idx="33" formatCode="General">
                  <c:v>101</c:v>
                </c:pt>
                <c:pt idx="34" formatCode="General">
                  <c:v>107</c:v>
                </c:pt>
                <c:pt idx="35" formatCode="General">
                  <c:v>92</c:v>
                </c:pt>
                <c:pt idx="36" formatCode="General">
                  <c:v>109</c:v>
                </c:pt>
                <c:pt idx="37" formatCode="General">
                  <c:v>107</c:v>
                </c:pt>
                <c:pt idx="38" formatCode="General">
                  <c:v>104</c:v>
                </c:pt>
                <c:pt idx="39" formatCode="General">
                  <c:v>107</c:v>
                </c:pt>
                <c:pt idx="40" formatCode="General">
                  <c:v>108</c:v>
                </c:pt>
                <c:pt idx="41" formatCode="General">
                  <c:v>106</c:v>
                </c:pt>
                <c:pt idx="42" formatCode="General">
                  <c:v>112</c:v>
                </c:pt>
                <c:pt idx="43" formatCode="General">
                  <c:v>105</c:v>
                </c:pt>
                <c:pt idx="44" formatCode="General">
                  <c:v>96</c:v>
                </c:pt>
                <c:pt idx="45" formatCode="General">
                  <c:v>115</c:v>
                </c:pt>
                <c:pt idx="46" formatCode="General">
                  <c:v>112</c:v>
                </c:pt>
                <c:pt idx="47" formatCode="General">
                  <c:v>112</c:v>
                </c:pt>
                <c:pt idx="48" formatCode="General">
                  <c:v>112</c:v>
                </c:pt>
                <c:pt idx="49" formatCode="General">
                  <c:v>107</c:v>
                </c:pt>
                <c:pt idx="50" formatCode="General">
                  <c:v>127</c:v>
                </c:pt>
                <c:pt idx="51" formatCode="General">
                  <c:v>119</c:v>
                </c:pt>
                <c:pt idx="52" formatCode="General">
                  <c:v>121</c:v>
                </c:pt>
                <c:pt idx="53" formatCode="General">
                  <c:v>121</c:v>
                </c:pt>
                <c:pt idx="54" formatCode="General">
                  <c:v>127</c:v>
                </c:pt>
                <c:pt idx="55" formatCode="General">
                  <c:v>124</c:v>
                </c:pt>
                <c:pt idx="56" formatCode="General">
                  <c:v>123</c:v>
                </c:pt>
                <c:pt idx="57" formatCode="General">
                  <c:v>124</c:v>
                </c:pt>
                <c:pt idx="58" formatCode="General">
                  <c:v>120</c:v>
                </c:pt>
                <c:pt idx="59" formatCode="General">
                  <c:v>115</c:v>
                </c:pt>
                <c:pt idx="60" formatCode="General">
                  <c:v>86</c:v>
                </c:pt>
                <c:pt idx="61" formatCode="General">
                  <c:v>106</c:v>
                </c:pt>
                <c:pt idx="62" formatCode="General">
                  <c:v>106</c:v>
                </c:pt>
                <c:pt idx="63" formatCode="General">
                  <c:v>99</c:v>
                </c:pt>
                <c:pt idx="64" formatCode="General">
                  <c:v>126</c:v>
                </c:pt>
                <c:pt idx="65" formatCode="General">
                  <c:v>152</c:v>
                </c:pt>
                <c:pt idx="66" formatCode="General">
                  <c:v>125</c:v>
                </c:pt>
                <c:pt idx="67" formatCode="General">
                  <c:v>157</c:v>
                </c:pt>
                <c:pt idx="68" formatCode="General">
                  <c:v>139</c:v>
                </c:pt>
                <c:pt idx="69" formatCode="General">
                  <c:v>141</c:v>
                </c:pt>
                <c:pt idx="70" formatCode="General">
                  <c:v>139</c:v>
                </c:pt>
                <c:pt idx="71" formatCode="General">
                  <c:v>142</c:v>
                </c:pt>
                <c:pt idx="72" formatCode="General">
                  <c:v>161</c:v>
                </c:pt>
                <c:pt idx="73" formatCode="General">
                  <c:v>158</c:v>
                </c:pt>
                <c:pt idx="74" formatCode="General">
                  <c:v>159</c:v>
                </c:pt>
                <c:pt idx="75" formatCode="General">
                  <c:v>155</c:v>
                </c:pt>
                <c:pt idx="76" formatCode="General">
                  <c:v>154</c:v>
                </c:pt>
                <c:pt idx="77" formatCode="General">
                  <c:v>153</c:v>
                </c:pt>
                <c:pt idx="78" formatCode="General">
                  <c:v>142</c:v>
                </c:pt>
                <c:pt idx="79" formatCode="General">
                  <c:v>150</c:v>
                </c:pt>
                <c:pt idx="80" formatCode="General">
                  <c:v>155</c:v>
                </c:pt>
                <c:pt idx="81" formatCode="General">
                  <c:v>163</c:v>
                </c:pt>
                <c:pt idx="82" formatCode="General">
                  <c:v>156</c:v>
                </c:pt>
                <c:pt idx="83" formatCode="General">
                  <c:v>152</c:v>
                </c:pt>
                <c:pt idx="84" formatCode="General">
                  <c:v>160</c:v>
                </c:pt>
                <c:pt idx="85" formatCode="General">
                  <c:v>157</c:v>
                </c:pt>
                <c:pt idx="86" formatCode="General">
                  <c:v>130</c:v>
                </c:pt>
                <c:pt idx="87" formatCode="General">
                  <c:v>130</c:v>
                </c:pt>
                <c:pt idx="88" formatCode="General">
                  <c:v>119</c:v>
                </c:pt>
                <c:pt idx="89" formatCode="General">
                  <c:v>118</c:v>
                </c:pt>
                <c:pt idx="90" formatCode="General">
                  <c:v>116</c:v>
                </c:pt>
                <c:pt idx="91" formatCode="General">
                  <c:v>116</c:v>
                </c:pt>
                <c:pt idx="92" formatCode="General">
                  <c:v>116</c:v>
                </c:pt>
                <c:pt idx="93" formatCode="General">
                  <c:v>119</c:v>
                </c:pt>
                <c:pt idx="94" formatCode="General">
                  <c:v>119</c:v>
                </c:pt>
                <c:pt idx="95" formatCode="General">
                  <c:v>119</c:v>
                </c:pt>
                <c:pt idx="96" formatCode="General">
                  <c:v>99</c:v>
                </c:pt>
                <c:pt idx="97" formatCode="General">
                  <c:v>100</c:v>
                </c:pt>
                <c:pt idx="98" formatCode="General">
                  <c:v>100</c:v>
                </c:pt>
                <c:pt idx="99" formatCode="General">
                  <c:v>92</c:v>
                </c:pt>
                <c:pt idx="100" formatCode="General">
                  <c:v>92</c:v>
                </c:pt>
                <c:pt idx="101" formatCode="General">
                  <c:v>92</c:v>
                </c:pt>
                <c:pt idx="102" formatCode="General">
                  <c:v>92</c:v>
                </c:pt>
                <c:pt idx="103" formatCode="General">
                  <c:v>93</c:v>
                </c:pt>
                <c:pt idx="104" formatCode="General">
                  <c:v>91</c:v>
                </c:pt>
                <c:pt idx="105" formatCode="General">
                  <c:v>82</c:v>
                </c:pt>
                <c:pt idx="106" formatCode="General">
                  <c:v>82</c:v>
                </c:pt>
                <c:pt idx="107" formatCode="General">
                  <c:v>82</c:v>
                </c:pt>
                <c:pt idx="108" formatCode="General">
                  <c:v>81</c:v>
                </c:pt>
                <c:pt idx="109" formatCode="General">
                  <c:v>88</c:v>
                </c:pt>
                <c:pt idx="110" formatCode="General">
                  <c:v>87</c:v>
                </c:pt>
                <c:pt idx="111" formatCode="General">
                  <c:v>86</c:v>
                </c:pt>
                <c:pt idx="112" formatCode="General">
                  <c:v>84</c:v>
                </c:pt>
                <c:pt idx="113" formatCode="General">
                  <c:v>84</c:v>
                </c:pt>
                <c:pt idx="114" formatCode="General">
                  <c:v>84</c:v>
                </c:pt>
                <c:pt idx="115" formatCode="General">
                  <c:v>84</c:v>
                </c:pt>
                <c:pt idx="116" formatCode="General">
                  <c:v>84</c:v>
                </c:pt>
                <c:pt idx="117" formatCode="General">
                  <c:v>54</c:v>
                </c:pt>
                <c:pt idx="118" formatCode="General">
                  <c:v>81</c:v>
                </c:pt>
                <c:pt idx="119" formatCode="General">
                  <c:v>81</c:v>
                </c:pt>
                <c:pt idx="120" formatCode="General">
                  <c:v>80</c:v>
                </c:pt>
                <c:pt idx="121" formatCode="General">
                  <c:v>57</c:v>
                </c:pt>
                <c:pt idx="122" formatCode="General">
                  <c:v>89</c:v>
                </c:pt>
                <c:pt idx="123" formatCode="General">
                  <c:v>89</c:v>
                </c:pt>
                <c:pt idx="124" formatCode="General">
                  <c:v>86</c:v>
                </c:pt>
                <c:pt idx="125" formatCode="General">
                  <c:v>85</c:v>
                </c:pt>
                <c:pt idx="126" formatCode="General">
                  <c:v>85</c:v>
                </c:pt>
                <c:pt idx="127" formatCode="General">
                  <c:v>88</c:v>
                </c:pt>
                <c:pt idx="128" formatCode="General">
                  <c:v>88</c:v>
                </c:pt>
                <c:pt idx="129" formatCode="General">
                  <c:v>89</c:v>
                </c:pt>
                <c:pt idx="130" formatCode="General">
                  <c:v>85</c:v>
                </c:pt>
                <c:pt idx="131" formatCode="General">
                  <c:v>84</c:v>
                </c:pt>
                <c:pt idx="132" formatCode="General">
                  <c:v>84</c:v>
                </c:pt>
                <c:pt idx="133" formatCode="General">
                  <c:v>81</c:v>
                </c:pt>
                <c:pt idx="134" formatCode="General">
                  <c:v>49</c:v>
                </c:pt>
                <c:pt idx="135" formatCode="General">
                  <c:v>52</c:v>
                </c:pt>
                <c:pt idx="136" formatCode="General">
                  <c:v>75</c:v>
                </c:pt>
                <c:pt idx="137" formatCode="General">
                  <c:v>75</c:v>
                </c:pt>
                <c:pt idx="138" formatCode="General">
                  <c:v>75</c:v>
                </c:pt>
                <c:pt idx="139" formatCode="General">
                  <c:v>84</c:v>
                </c:pt>
                <c:pt idx="140" formatCode="General">
                  <c:v>85</c:v>
                </c:pt>
                <c:pt idx="141" formatCode="General">
                  <c:v>89</c:v>
                </c:pt>
                <c:pt idx="142" formatCode="General">
                  <c:v>79</c:v>
                </c:pt>
                <c:pt idx="143" formatCode="General">
                  <c:v>105</c:v>
                </c:pt>
                <c:pt idx="144" formatCode="General">
                  <c:v>104</c:v>
                </c:pt>
                <c:pt idx="145" formatCode="General">
                  <c:v>91</c:v>
                </c:pt>
                <c:pt idx="146" formatCode="General">
                  <c:v>90</c:v>
                </c:pt>
                <c:pt idx="147" formatCode="General">
                  <c:v>82</c:v>
                </c:pt>
                <c:pt idx="148" formatCode="General">
                  <c:v>58</c:v>
                </c:pt>
                <c:pt idx="149" formatCode="General">
                  <c:v>58</c:v>
                </c:pt>
                <c:pt idx="150" formatCode="General">
                  <c:v>61</c:v>
                </c:pt>
                <c:pt idx="151" formatCode="General">
                  <c:v>44</c:v>
                </c:pt>
                <c:pt idx="152" formatCode="General">
                  <c:v>40</c:v>
                </c:pt>
                <c:pt idx="153" formatCode="General">
                  <c:v>39</c:v>
                </c:pt>
                <c:pt idx="154" formatCode="General">
                  <c:v>38</c:v>
                </c:pt>
                <c:pt idx="155" formatCode="General">
                  <c:v>20</c:v>
                </c:pt>
                <c:pt idx="156" formatCode="General">
                  <c:v>19</c:v>
                </c:pt>
                <c:pt idx="157" formatCode="General">
                  <c:v>19</c:v>
                </c:pt>
                <c:pt idx="158" formatCode="General">
                  <c:v>24</c:v>
                </c:pt>
                <c:pt idx="159" formatCode="General">
                  <c:v>26</c:v>
                </c:pt>
                <c:pt idx="160" formatCode="General">
                  <c:v>21</c:v>
                </c:pt>
                <c:pt idx="161" formatCode="General">
                  <c:v>22</c:v>
                </c:pt>
                <c:pt idx="162" formatCode="General">
                  <c:v>22</c:v>
                </c:pt>
                <c:pt idx="163" formatCode="General">
                  <c:v>17</c:v>
                </c:pt>
                <c:pt idx="164" formatCode="General">
                  <c:v>17</c:v>
                </c:pt>
                <c:pt idx="165" formatCode="General">
                  <c:v>17</c:v>
                </c:pt>
                <c:pt idx="166" formatCode="General">
                  <c:v>15</c:v>
                </c:pt>
                <c:pt idx="167" formatCode="General">
                  <c:v>19</c:v>
                </c:pt>
              </c:numCache>
            </c:numRef>
          </c:val>
          <c:smooth val="0"/>
          <c:extLst>
            <c:ext xmlns:c16="http://schemas.microsoft.com/office/drawing/2014/chart" uri="{C3380CC4-5D6E-409C-BE32-E72D297353CC}">
              <c16:uniqueId val="{00000002-45CA-47E4-A7E4-B5DA5E162711}"/>
            </c:ext>
          </c:extLst>
        </c:ser>
        <c:dLbls>
          <c:showLegendKey val="0"/>
          <c:showVal val="0"/>
          <c:showCatName val="0"/>
          <c:showSerName val="0"/>
          <c:showPercent val="0"/>
          <c:showBubbleSize val="0"/>
        </c:dLbls>
        <c:smooth val="0"/>
        <c:axId val="51584000"/>
        <c:axId val="51585792"/>
      </c:lineChart>
      <c:catAx>
        <c:axId val="5158400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nchor="b" anchorCtr="1"/>
          <a:lstStyle/>
          <a:p>
            <a:pPr algn="ctr">
              <a:defRPr lang="en-US" sz="1200" b="0" i="0" u="none" strike="noStrike" kern="1200" baseline="0">
                <a:solidFill>
                  <a:srgbClr val="000000"/>
                </a:solidFill>
                <a:latin typeface="Arial"/>
                <a:ea typeface="Arial"/>
                <a:cs typeface="Arial"/>
              </a:defRPr>
            </a:pPr>
            <a:endParaRPr lang="en-US"/>
          </a:p>
        </c:txPr>
        <c:crossAx val="51585792"/>
        <c:crosses val="autoZero"/>
        <c:auto val="1"/>
        <c:lblAlgn val="l"/>
        <c:lblOffset val="100"/>
        <c:tickLblSkip val="6"/>
        <c:tickMarkSkip val="12"/>
        <c:noMultiLvlLbl val="0"/>
      </c:catAx>
      <c:valAx>
        <c:axId val="51585792"/>
        <c:scaling>
          <c:orientation val="minMax"/>
        </c:scaling>
        <c:delete val="0"/>
        <c:axPos val="l"/>
        <c:title>
          <c:tx>
            <c:rich>
              <a:bodyPr/>
              <a:lstStyle/>
              <a:p>
                <a:pPr>
                  <a:defRPr sz="2400" b="0" i="0" u="none" strike="noStrike" baseline="0">
                    <a:solidFill>
                      <a:srgbClr val="000000"/>
                    </a:solidFill>
                    <a:latin typeface="Arial"/>
                    <a:ea typeface="Arial"/>
                    <a:cs typeface="Arial"/>
                  </a:defRPr>
                </a:pPr>
                <a:r>
                  <a:rPr lang="en-US" sz="1200" b="0"/>
                  <a:t>Number </a:t>
                </a:r>
                <a:endParaRPr lang="en-US" sz="2400" b="0"/>
              </a:p>
            </c:rich>
          </c:tx>
          <c:layout>
            <c:manualLayout>
              <c:xMode val="edge"/>
              <c:yMode val="edge"/>
              <c:x val="2.2103053399463855E-2"/>
              <c:y val="0.3883945871294883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1584000"/>
        <c:crosses val="autoZero"/>
        <c:crossBetween val="between"/>
      </c:valAx>
      <c:spPr>
        <a:noFill/>
        <a:ln w="12700">
          <a:noFill/>
          <a:prstDash val="solid"/>
        </a:ln>
      </c:spPr>
    </c:plotArea>
    <c:legend>
      <c:legendPos val="r"/>
      <c:layout>
        <c:manualLayout>
          <c:xMode val="edge"/>
          <c:yMode val="edge"/>
          <c:x val="0.17283476242515949"/>
          <c:y val="0.24320900496076733"/>
          <c:w val="9.6145071501293644E-2"/>
          <c:h val="0.1188940305891083"/>
        </c:manualLayout>
      </c:layout>
      <c:overlay val="1"/>
      <c:spPr>
        <a:noFill/>
        <a:ln w="3175">
          <a:no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0"/>
    <c:dispBlanksAs val="span"/>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0.02488</cdr:x>
      <cdr:y>0.13919</cdr:y>
    </cdr:from>
    <cdr:to>
      <cdr:x>0.13114</cdr:x>
      <cdr:y>0.85348</cdr:y>
    </cdr:to>
    <cdr:sp macro="" textlink="">
      <cdr:nvSpPr>
        <cdr:cNvPr id="3" name="TextBox 2"/>
        <cdr:cNvSpPr txBox="1"/>
      </cdr:nvSpPr>
      <cdr:spPr>
        <a:xfrm xmlns:a="http://schemas.openxmlformats.org/drawingml/2006/main" rot="16200000">
          <a:off x="-1417363" y="2444284"/>
          <a:ext cx="4173881" cy="9120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CA" sz="1200"/>
        </a:p>
      </cdr:txBody>
    </cdr:sp>
  </cdr:relSizeAnchor>
  <cdr:relSizeAnchor xmlns:cdr="http://schemas.openxmlformats.org/drawingml/2006/chartDrawing">
    <cdr:from>
      <cdr:x>0.93643</cdr:x>
      <cdr:y>0.70692</cdr:y>
    </cdr:from>
    <cdr:to>
      <cdr:x>0.95249</cdr:x>
      <cdr:y>0.84976</cdr:y>
    </cdr:to>
    <cdr:sp macro="" textlink="">
      <cdr:nvSpPr>
        <cdr:cNvPr id="4" name="Text Box 4"/>
        <cdr:cNvSpPr txBox="1">
          <a:spLocks xmlns:a="http://schemas.openxmlformats.org/drawingml/2006/main" noChangeArrowheads="1"/>
        </cdr:cNvSpPr>
      </cdr:nvSpPr>
      <cdr:spPr bwMode="auto">
        <a:xfrm xmlns:a="http://schemas.openxmlformats.org/drawingml/2006/main" rot="16200000">
          <a:off x="7711462" y="4479382"/>
          <a:ext cx="834777" cy="138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CA" sz="600" b="0" i="0" u="none" strike="noStrike" baseline="0">
              <a:solidFill>
                <a:srgbClr val="000000"/>
              </a:solidFill>
              <a:latin typeface="Arial"/>
              <a:cs typeface="Arial"/>
            </a:rPr>
            <a:t>© W.Dorn</a:t>
          </a:r>
        </a:p>
      </cdr:txBody>
    </cdr:sp>
  </cdr:relSizeAnchor>
  <cdr:relSizeAnchor xmlns:cdr="http://schemas.openxmlformats.org/drawingml/2006/chartDrawing">
    <cdr:from>
      <cdr:x>0.02488</cdr:x>
      <cdr:y>0.19378</cdr:y>
    </cdr:from>
    <cdr:to>
      <cdr:x>0.13114</cdr:x>
      <cdr:y>0.89214</cdr:y>
    </cdr:to>
    <cdr:sp macro="" textlink="">
      <cdr:nvSpPr>
        <cdr:cNvPr id="5" name="TextBox 2"/>
        <cdr:cNvSpPr txBox="1"/>
      </cdr:nvSpPr>
      <cdr:spPr>
        <a:xfrm xmlns:a="http://schemas.openxmlformats.org/drawingml/2006/main" rot="16200000">
          <a:off x="-1372886" y="2721369"/>
          <a:ext cx="408826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CA" sz="1200" baseline="0"/>
        </a:p>
      </cdr:txBody>
    </cdr:sp>
  </cdr:relSizeAnchor>
  <cdr:relSizeAnchor xmlns:cdr="http://schemas.openxmlformats.org/drawingml/2006/chartDrawing">
    <cdr:from>
      <cdr:x>0.93643</cdr:x>
      <cdr:y>0.70692</cdr:y>
    </cdr:from>
    <cdr:to>
      <cdr:x>0.95249</cdr:x>
      <cdr:y>0.84976</cdr:y>
    </cdr:to>
    <cdr:sp macro="" textlink="">
      <cdr:nvSpPr>
        <cdr:cNvPr id="6" name="Text Box 4"/>
        <cdr:cNvSpPr txBox="1">
          <a:spLocks xmlns:a="http://schemas.openxmlformats.org/drawingml/2006/main" noChangeArrowheads="1"/>
        </cdr:cNvSpPr>
      </cdr:nvSpPr>
      <cdr:spPr bwMode="auto">
        <a:xfrm xmlns:a="http://schemas.openxmlformats.org/drawingml/2006/main" rot="16200000">
          <a:off x="7711462" y="4479382"/>
          <a:ext cx="834777" cy="138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CA" sz="600" b="0" i="0" u="none" strike="noStrike" baseline="0">
              <a:solidFill>
                <a:srgbClr val="000000"/>
              </a:solidFill>
              <a:latin typeface="Arial"/>
              <a:cs typeface="Arial"/>
            </a:rPr>
            <a:t>© W.Dorn</a:t>
          </a:r>
        </a:p>
      </cdr:txBody>
    </cdr:sp>
  </cdr:relSizeAnchor>
  <cdr:relSizeAnchor xmlns:cdr="http://schemas.openxmlformats.org/drawingml/2006/chartDrawing">
    <cdr:from>
      <cdr:x>0.12219</cdr:x>
      <cdr:y>0.03114</cdr:y>
    </cdr:from>
    <cdr:to>
      <cdr:x>0.95885</cdr:x>
      <cdr:y>0.18762</cdr:y>
    </cdr:to>
    <cdr:sp macro="" textlink="">
      <cdr:nvSpPr>
        <cdr:cNvPr id="8" name="TextBox 7"/>
        <cdr:cNvSpPr txBox="1"/>
      </cdr:nvSpPr>
      <cdr:spPr>
        <a:xfrm xmlns:a="http://schemas.openxmlformats.org/drawingml/2006/main">
          <a:off x="1048781" y="181964"/>
          <a:ext cx="7181247" cy="9143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800">
              <a:effectLst/>
              <a:latin typeface="+mn-lt"/>
              <a:ea typeface="+mn-ea"/>
              <a:cs typeface="+mn-cs"/>
            </a:rPr>
            <a:t> </a:t>
          </a:r>
        </a:p>
      </cdr:txBody>
    </cdr:sp>
  </cdr:relSizeAnchor>
  <cdr:relSizeAnchor xmlns:cdr="http://schemas.openxmlformats.org/drawingml/2006/chartDrawing">
    <cdr:from>
      <cdr:x>0.12718</cdr:x>
      <cdr:y>0.07143</cdr:y>
    </cdr:from>
    <cdr:to>
      <cdr:x>0.93142</cdr:x>
      <cdr:y>0.22791</cdr:y>
    </cdr:to>
    <cdr:sp macro="" textlink="">
      <cdr:nvSpPr>
        <cdr:cNvPr id="2" name="TextBox 1"/>
        <cdr:cNvSpPr txBox="1"/>
      </cdr:nvSpPr>
      <cdr:spPr>
        <a:xfrm xmlns:a="http://schemas.openxmlformats.org/drawingml/2006/main">
          <a:off x="1091629" y="417388"/>
          <a:ext cx="69029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b="0"/>
        </a:p>
      </cdr:txBody>
    </cdr:sp>
  </cdr:relSizeAnchor>
  <cdr:relSizeAnchor xmlns:cdr="http://schemas.openxmlformats.org/drawingml/2006/chartDrawing">
    <cdr:from>
      <cdr:x>0.38462</cdr:x>
      <cdr:y>0.04112</cdr:y>
    </cdr:from>
    <cdr:to>
      <cdr:x>0.70529</cdr:x>
      <cdr:y>0.19794</cdr:y>
    </cdr:to>
    <cdr:sp macro="" textlink="">
      <cdr:nvSpPr>
        <cdr:cNvPr id="7" name="TextBox 6"/>
        <cdr:cNvSpPr txBox="1"/>
      </cdr:nvSpPr>
      <cdr:spPr>
        <a:xfrm xmlns:a="http://schemas.openxmlformats.org/drawingml/2006/main">
          <a:off x="3296291" y="239731"/>
          <a:ext cx="27483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0.12367</cdr:x>
      <cdr:y>0.12827</cdr:y>
    </cdr:from>
    <cdr:to>
      <cdr:x>0.23043</cdr:x>
      <cdr:y>0.28534</cdr:y>
    </cdr:to>
    <cdr:sp macro="" textlink="">
      <cdr:nvSpPr>
        <cdr:cNvPr id="3" name="TextBox 2">
          <a:extLst xmlns:a="http://schemas.openxmlformats.org/drawingml/2006/main">
            <a:ext uri="{FF2B5EF4-FFF2-40B4-BE49-F238E27FC236}">
              <a16:creationId xmlns:a16="http://schemas.microsoft.com/office/drawing/2014/main" id="{11150541-9989-4AB1-B32C-0CE343DD564E}"/>
            </a:ext>
          </a:extLst>
        </cdr:cNvPr>
        <cdr:cNvSpPr txBox="1"/>
      </cdr:nvSpPr>
      <cdr:spPr>
        <a:xfrm xmlns:a="http://schemas.openxmlformats.org/drawingml/2006/main">
          <a:off x="1059180" y="7467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0.11477</cdr:x>
      <cdr:y>0.12435</cdr:y>
    </cdr:from>
    <cdr:to>
      <cdr:x>0.91014</cdr:x>
      <cdr:y>0.28141</cdr:y>
    </cdr:to>
    <cdr:sp macro="" textlink="">
      <cdr:nvSpPr>
        <cdr:cNvPr id="4" name="TextBox 3">
          <a:extLst xmlns:a="http://schemas.openxmlformats.org/drawingml/2006/main">
            <a:ext uri="{FF2B5EF4-FFF2-40B4-BE49-F238E27FC236}">
              <a16:creationId xmlns:a16="http://schemas.microsoft.com/office/drawing/2014/main" id="{E04EA451-1027-40D1-B377-05A23A2C815D}"/>
            </a:ext>
          </a:extLst>
        </cdr:cNvPr>
        <cdr:cNvSpPr txBox="1"/>
      </cdr:nvSpPr>
      <cdr:spPr>
        <a:xfrm xmlns:a="http://schemas.openxmlformats.org/drawingml/2006/main">
          <a:off x="982981" y="723926"/>
          <a:ext cx="6812260" cy="914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Martin                                                              Harper                                                                 Trudeau</a:t>
          </a:r>
        </a:p>
      </cdr:txBody>
    </cdr:sp>
  </cdr:relSizeAnchor>
  <cdr:relSizeAnchor xmlns:cdr="http://schemas.openxmlformats.org/drawingml/2006/chartDrawing">
    <cdr:from>
      <cdr:x>0.18327</cdr:x>
      <cdr:y>0.14791</cdr:y>
    </cdr:from>
    <cdr:to>
      <cdr:x>0.41726</cdr:x>
      <cdr:y>0.14921</cdr:y>
    </cdr:to>
    <cdr:cxnSp macro="">
      <cdr:nvCxnSpPr>
        <cdr:cNvPr id="6" name="Straight Arrow Connector 5">
          <a:extLst xmlns:a="http://schemas.openxmlformats.org/drawingml/2006/main">
            <a:ext uri="{FF2B5EF4-FFF2-40B4-BE49-F238E27FC236}">
              <a16:creationId xmlns:a16="http://schemas.microsoft.com/office/drawing/2014/main" id="{89AACACA-E787-4849-AFEE-7EC4D6E59875}"/>
            </a:ext>
          </a:extLst>
        </cdr:cNvPr>
        <cdr:cNvCxnSpPr/>
      </cdr:nvCxnSpPr>
      <cdr:spPr bwMode="auto">
        <a:xfrm xmlns:a="http://schemas.openxmlformats.org/drawingml/2006/main" flipH="1">
          <a:off x="1569720" y="861060"/>
          <a:ext cx="2004060" cy="7620"/>
        </a:xfrm>
        <a:prstGeom xmlns:a="http://schemas.openxmlformats.org/drawingml/2006/main" prst="straightConnector1">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0.48043</cdr:x>
      <cdr:y>0.14791</cdr:y>
    </cdr:from>
    <cdr:to>
      <cdr:x>0.70196</cdr:x>
      <cdr:y>0.14921</cdr:y>
    </cdr:to>
    <cdr:cxnSp macro="">
      <cdr:nvCxnSpPr>
        <cdr:cNvPr id="5" name="Straight Connector 4">
          <a:extLst xmlns:a="http://schemas.openxmlformats.org/drawingml/2006/main">
            <a:ext uri="{FF2B5EF4-FFF2-40B4-BE49-F238E27FC236}">
              <a16:creationId xmlns:a16="http://schemas.microsoft.com/office/drawing/2014/main" id="{73C014CB-FE64-4FB4-808F-D0AE2400DF1C}"/>
            </a:ext>
          </a:extLst>
        </cdr:cNvPr>
        <cdr:cNvCxnSpPr/>
      </cdr:nvCxnSpPr>
      <cdr:spPr bwMode="auto">
        <a:xfrm xmlns:a="http://schemas.openxmlformats.org/drawingml/2006/main">
          <a:off x="4114800" y="861060"/>
          <a:ext cx="1897380" cy="762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sq"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0.17438</cdr:x>
      <cdr:y>0.14791</cdr:y>
    </cdr:from>
    <cdr:to>
      <cdr:x>0.18772</cdr:x>
      <cdr:y>0.14921</cdr:y>
    </cdr:to>
    <cdr:cxnSp macro="">
      <cdr:nvCxnSpPr>
        <cdr:cNvPr id="12" name="Straight Connector 11">
          <a:extLst xmlns:a="http://schemas.openxmlformats.org/drawingml/2006/main">
            <a:ext uri="{FF2B5EF4-FFF2-40B4-BE49-F238E27FC236}">
              <a16:creationId xmlns:a16="http://schemas.microsoft.com/office/drawing/2014/main" id="{43145B70-68D8-461A-B5C4-15CC067A1C2F}"/>
            </a:ext>
          </a:extLst>
        </cdr:cNvPr>
        <cdr:cNvCxnSpPr/>
      </cdr:nvCxnSpPr>
      <cdr:spPr bwMode="auto">
        <a:xfrm xmlns:a="http://schemas.openxmlformats.org/drawingml/2006/main">
          <a:off x="1493520" y="861060"/>
          <a:ext cx="114300" cy="762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0.70107</cdr:x>
      <cdr:y>0.14791</cdr:y>
    </cdr:from>
    <cdr:to>
      <cdr:x>0.74199</cdr:x>
      <cdr:y>0.14921</cdr:y>
    </cdr:to>
    <cdr:cxnSp macro="">
      <cdr:nvCxnSpPr>
        <cdr:cNvPr id="15" name="Straight Connector 14">
          <a:extLst xmlns:a="http://schemas.openxmlformats.org/drawingml/2006/main">
            <a:ext uri="{FF2B5EF4-FFF2-40B4-BE49-F238E27FC236}">
              <a16:creationId xmlns:a16="http://schemas.microsoft.com/office/drawing/2014/main" id="{8E30ED08-109D-4EB3-A93A-B1C57F5B48E6}"/>
            </a:ext>
          </a:extLst>
        </cdr:cNvPr>
        <cdr:cNvCxnSpPr/>
      </cdr:nvCxnSpPr>
      <cdr:spPr bwMode="auto">
        <a:xfrm xmlns:a="http://schemas.openxmlformats.org/drawingml/2006/main">
          <a:off x="6004560" y="861060"/>
          <a:ext cx="350520" cy="762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triangl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0.80872</cdr:x>
      <cdr:y>0.14922</cdr:y>
    </cdr:from>
    <cdr:to>
      <cdr:x>0.86388</cdr:x>
      <cdr:y>0.15052</cdr:y>
    </cdr:to>
    <cdr:cxnSp macro="">
      <cdr:nvCxnSpPr>
        <cdr:cNvPr id="17" name="Straight Connector 16">
          <a:extLst xmlns:a="http://schemas.openxmlformats.org/drawingml/2006/main">
            <a:ext uri="{FF2B5EF4-FFF2-40B4-BE49-F238E27FC236}">
              <a16:creationId xmlns:a16="http://schemas.microsoft.com/office/drawing/2014/main" id="{D4A63A5E-1C9C-484E-AB57-CF715BEA38A5}"/>
            </a:ext>
          </a:extLst>
        </cdr:cNvPr>
        <cdr:cNvCxnSpPr/>
      </cdr:nvCxnSpPr>
      <cdr:spPr bwMode="auto">
        <a:xfrm xmlns:a="http://schemas.openxmlformats.org/drawingml/2006/main">
          <a:off x="6926573" y="868705"/>
          <a:ext cx="472439" cy="7568"/>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0.70107</cdr:x>
      <cdr:y>0.14136</cdr:y>
    </cdr:from>
    <cdr:to>
      <cdr:x>0.7073</cdr:x>
      <cdr:y>0.86126</cdr:y>
    </cdr:to>
    <cdr:cxnSp macro="">
      <cdr:nvCxnSpPr>
        <cdr:cNvPr id="30" name="Straight Connector 29">
          <a:extLst xmlns:a="http://schemas.openxmlformats.org/drawingml/2006/main">
            <a:ext uri="{FF2B5EF4-FFF2-40B4-BE49-F238E27FC236}">
              <a16:creationId xmlns:a16="http://schemas.microsoft.com/office/drawing/2014/main" id="{418134AA-4A06-46B7-ADBC-F77FA7E8DDBA}"/>
            </a:ext>
          </a:extLst>
        </cdr:cNvPr>
        <cdr:cNvCxnSpPr/>
      </cdr:nvCxnSpPr>
      <cdr:spPr bwMode="auto">
        <a:xfrm xmlns:a="http://schemas.openxmlformats.org/drawingml/2006/main">
          <a:off x="6004560" y="822960"/>
          <a:ext cx="53340" cy="419100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lg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0.18387</cdr:x>
      <cdr:y>0.15271</cdr:y>
    </cdr:from>
    <cdr:to>
      <cdr:x>0.19009</cdr:x>
      <cdr:y>0.86475</cdr:y>
    </cdr:to>
    <cdr:cxnSp macro="">
      <cdr:nvCxnSpPr>
        <cdr:cNvPr id="33" name="Straight Connector 32">
          <a:extLst xmlns:a="http://schemas.openxmlformats.org/drawingml/2006/main">
            <a:ext uri="{FF2B5EF4-FFF2-40B4-BE49-F238E27FC236}">
              <a16:creationId xmlns:a16="http://schemas.microsoft.com/office/drawing/2014/main" id="{A1E26C76-14EC-4E61-84A1-A8E3DF57EE4A}"/>
            </a:ext>
          </a:extLst>
        </cdr:cNvPr>
        <cdr:cNvCxnSpPr/>
      </cdr:nvCxnSpPr>
      <cdr:spPr bwMode="auto">
        <a:xfrm xmlns:a="http://schemas.openxmlformats.org/drawingml/2006/main">
          <a:off x="1574800" y="889000"/>
          <a:ext cx="53340" cy="414528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lg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3A188F5-50C9-4B42-86AD-B242032796F5}"/>
              </a:ext>
            </a:extLst>
          </p:cNvPr>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eaLnBrk="0" hangingPunct="0">
              <a:spcBef>
                <a:spcPct val="0"/>
              </a:spcBef>
              <a:defRPr>
                <a:latin typeface="Arial" charset="0"/>
              </a:defRPr>
            </a:lvl1pPr>
          </a:lstStyle>
          <a:p>
            <a:pPr>
              <a:defRPr/>
            </a:pPr>
            <a:endParaRPr lang="en-US"/>
          </a:p>
        </p:txBody>
      </p:sp>
      <p:sp>
        <p:nvSpPr>
          <p:cNvPr id="209923" name="Rectangle 3">
            <a:extLst>
              <a:ext uri="{FF2B5EF4-FFF2-40B4-BE49-F238E27FC236}">
                <a16:creationId xmlns:a16="http://schemas.microsoft.com/office/drawing/2014/main" id="{C612D5C0-E193-4DE9-8E44-15AB9A1D8E4D}"/>
              </a:ext>
            </a:extLst>
          </p:cNvPr>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eaLnBrk="0" hangingPunct="0">
              <a:spcBef>
                <a:spcPct val="0"/>
              </a:spcBef>
              <a:defRPr>
                <a:latin typeface="Arial" charset="0"/>
              </a:defRPr>
            </a:lvl1pPr>
          </a:lstStyle>
          <a:p>
            <a:pPr>
              <a:defRPr/>
            </a:pPr>
            <a:endParaRPr lang="en-US"/>
          </a:p>
        </p:txBody>
      </p:sp>
      <p:sp>
        <p:nvSpPr>
          <p:cNvPr id="209924" name="Rectangle 4">
            <a:extLst>
              <a:ext uri="{FF2B5EF4-FFF2-40B4-BE49-F238E27FC236}">
                <a16:creationId xmlns:a16="http://schemas.microsoft.com/office/drawing/2014/main" id="{FEDEEDF7-4E96-465E-BE59-81F43F9B5F2E}"/>
              </a:ext>
            </a:extLst>
          </p:cNvPr>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eaLnBrk="0" hangingPunct="0">
              <a:spcBef>
                <a:spcPct val="0"/>
              </a:spcBef>
              <a:defRPr>
                <a:latin typeface="Arial" charset="0"/>
              </a:defRPr>
            </a:lvl1pPr>
          </a:lstStyle>
          <a:p>
            <a:pPr>
              <a:defRPr/>
            </a:pPr>
            <a:r>
              <a:rPr lang="en-US"/>
              <a:t>SGTM 1, draft as of 01 Aug 02</a:t>
            </a:r>
          </a:p>
        </p:txBody>
      </p:sp>
      <p:sp>
        <p:nvSpPr>
          <p:cNvPr id="209925" name="Rectangle 5">
            <a:extLst>
              <a:ext uri="{FF2B5EF4-FFF2-40B4-BE49-F238E27FC236}">
                <a16:creationId xmlns:a16="http://schemas.microsoft.com/office/drawing/2014/main" id="{5EAC65F0-7332-4BCF-9C70-98D7AF3F2D71}"/>
              </a:ext>
            </a:extLst>
          </p:cNvPr>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eaLnBrk="0" hangingPunct="0">
              <a:spcBef>
                <a:spcPct val="0"/>
              </a:spcBef>
              <a:defRPr>
                <a:latin typeface="Arial" panose="020B0604020202020204" pitchFamily="34" charset="0"/>
              </a:defRPr>
            </a:lvl1pPr>
          </a:lstStyle>
          <a:p>
            <a:fld id="{25521F4B-B4B1-4B19-8AAC-46FAC0F6329E}" type="slidenum">
              <a:rPr lang="en-US" altLang="en-US"/>
              <a:pPr/>
              <a:t>‹#›</a:t>
            </a:fld>
            <a:endParaRPr lang="en-US" altLang="en-US"/>
          </a:p>
        </p:txBody>
      </p:sp>
    </p:spTree>
    <p:extLst>
      <p:ext uri="{BB962C8B-B14F-4D97-AF65-F5344CB8AC3E}">
        <p14:creationId xmlns:p14="http://schemas.microsoft.com/office/powerpoint/2010/main" val="4115646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08EFEB7-C1F0-4117-9B96-F9D0ED758E17}"/>
              </a:ext>
            </a:extLst>
          </p:cNvPr>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eaLnBrk="0" hangingPunct="0">
              <a:spcBef>
                <a:spcPct val="0"/>
              </a:spcBef>
              <a:defRPr/>
            </a:lvl1pPr>
          </a:lstStyle>
          <a:p>
            <a:pPr>
              <a:defRPr/>
            </a:pPr>
            <a:endParaRPr lang="en-GB"/>
          </a:p>
        </p:txBody>
      </p:sp>
      <p:sp>
        <p:nvSpPr>
          <p:cNvPr id="4099" name="Rectangle 3">
            <a:extLst>
              <a:ext uri="{FF2B5EF4-FFF2-40B4-BE49-F238E27FC236}">
                <a16:creationId xmlns:a16="http://schemas.microsoft.com/office/drawing/2014/main" id="{869E514E-1CE2-41D4-8126-C25230D55ADB}"/>
              </a:ext>
            </a:extLst>
          </p:cNvPr>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eaLnBrk="0" hangingPunct="0">
              <a:spcBef>
                <a:spcPct val="0"/>
              </a:spcBef>
              <a:defRPr/>
            </a:lvl1pPr>
          </a:lstStyle>
          <a:p>
            <a:pPr>
              <a:defRPr/>
            </a:pPr>
            <a:endParaRPr lang="en-GB"/>
          </a:p>
        </p:txBody>
      </p:sp>
      <p:sp>
        <p:nvSpPr>
          <p:cNvPr id="60420" name="Rectangle 4">
            <a:extLst>
              <a:ext uri="{FF2B5EF4-FFF2-40B4-BE49-F238E27FC236}">
                <a16:creationId xmlns:a16="http://schemas.microsoft.com/office/drawing/2014/main" id="{85DC7D6D-697A-4635-B227-5B139BC2078E}"/>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AEF2A7F-2BB8-446F-A4AC-A24494E5B075}"/>
              </a:ext>
            </a:extLst>
          </p:cNvPr>
          <p:cNvSpPr>
            <a:spLocks noGrp="1" noChangeArrowheads="1"/>
          </p:cNvSpPr>
          <p:nvPr>
            <p:ph type="body" sz="quarter" idx="3"/>
          </p:nvPr>
        </p:nvSpPr>
        <p:spPr bwMode="auto">
          <a:xfrm>
            <a:off x="936625" y="4422775"/>
            <a:ext cx="514985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641C56DD-6AD2-4B10-8E3A-9050E43CB2C2}"/>
              </a:ext>
            </a:extLst>
          </p:cNvPr>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eaLnBrk="0" hangingPunct="0">
              <a:spcBef>
                <a:spcPct val="0"/>
              </a:spcBef>
              <a:defRPr/>
            </a:lvl1pPr>
          </a:lstStyle>
          <a:p>
            <a:pPr>
              <a:defRPr/>
            </a:pPr>
            <a:r>
              <a:rPr lang="en-GB"/>
              <a:t>SGTM 1, draft as of 01 Aug 02</a:t>
            </a:r>
          </a:p>
        </p:txBody>
      </p:sp>
      <p:sp>
        <p:nvSpPr>
          <p:cNvPr id="4103" name="Rectangle 7">
            <a:extLst>
              <a:ext uri="{FF2B5EF4-FFF2-40B4-BE49-F238E27FC236}">
                <a16:creationId xmlns:a16="http://schemas.microsoft.com/office/drawing/2014/main" id="{D5E006EF-7F37-416D-9CC8-40921EBB9809}"/>
              </a:ext>
            </a:extLst>
          </p:cNvPr>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eaLnBrk="0" hangingPunct="0">
              <a:spcBef>
                <a:spcPct val="0"/>
              </a:spcBef>
              <a:defRPr/>
            </a:lvl1pPr>
          </a:lstStyle>
          <a:p>
            <a:fld id="{927B6B01-6AE0-4A7A-8293-9E46EC9FC948}" type="slidenum">
              <a:rPr lang="en-GB" altLang="en-US"/>
              <a:pPr/>
              <a:t>‹#›</a:t>
            </a:fld>
            <a:endParaRPr lang="en-GB" altLang="en-US"/>
          </a:p>
        </p:txBody>
      </p:sp>
    </p:spTree>
    <p:extLst>
      <p:ext uri="{BB962C8B-B14F-4D97-AF65-F5344CB8AC3E}">
        <p14:creationId xmlns:p14="http://schemas.microsoft.com/office/powerpoint/2010/main" val="37314181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MSV9_J8Cs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2F41B490-008C-4E15-BB3D-8C59235DFC37}"/>
              </a:ext>
            </a:extLst>
          </p:cNvPr>
          <p:cNvSpPr>
            <a:spLocks noGrp="1" noChangeArrowheads="1"/>
          </p:cNvSpPr>
          <p:nvPr>
            <p:ph type="ftr" sz="quarter" idx="4"/>
          </p:nvPr>
        </p:nvSpPr>
        <p:spPr>
          <a:noFill/>
        </p:spPr>
        <p:txBody>
          <a:bodyPr/>
          <a:lstStyle>
            <a:lvl1pPr eaLnBrk="0" hangingPunct="0">
              <a:defRPr sz="1200">
                <a:solidFill>
                  <a:schemeClr val="tx1"/>
                </a:solidFill>
                <a:latin typeface="Times New Roman" panose="02020603050405020304" pitchFamily="18" charset="0"/>
              </a:defRPr>
            </a:lvl1pPr>
            <a:lvl2pPr marL="750888" indent="-287338" eaLnBrk="0" hangingPunct="0">
              <a:defRPr sz="1200">
                <a:solidFill>
                  <a:schemeClr val="tx1"/>
                </a:solidFill>
                <a:latin typeface="Times New Roman" panose="02020603050405020304" pitchFamily="18" charset="0"/>
              </a:defRPr>
            </a:lvl2pPr>
            <a:lvl3pPr marL="1154113" indent="-230188" eaLnBrk="0" hangingPunct="0">
              <a:defRPr sz="1200">
                <a:solidFill>
                  <a:schemeClr val="tx1"/>
                </a:solidFill>
                <a:latin typeface="Times New Roman" panose="02020603050405020304" pitchFamily="18" charset="0"/>
              </a:defRPr>
            </a:lvl3pPr>
            <a:lvl4pPr marL="1617663" indent="-230188" eaLnBrk="0" hangingPunct="0">
              <a:defRPr sz="1200">
                <a:solidFill>
                  <a:schemeClr val="tx1"/>
                </a:solidFill>
                <a:latin typeface="Times New Roman" panose="02020603050405020304" pitchFamily="18" charset="0"/>
              </a:defRPr>
            </a:lvl4pPr>
            <a:lvl5pPr marL="2079625" indent="-230188" eaLnBrk="0" hangingPunct="0">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r>
              <a:rPr lang="en-GB" altLang="en-US"/>
              <a:t>SGTM 1, draft as of 01 Aug 02</a:t>
            </a:r>
          </a:p>
        </p:txBody>
      </p:sp>
      <p:sp>
        <p:nvSpPr>
          <p:cNvPr id="61443" name="Rectangle 7">
            <a:extLst>
              <a:ext uri="{FF2B5EF4-FFF2-40B4-BE49-F238E27FC236}">
                <a16:creationId xmlns:a16="http://schemas.microsoft.com/office/drawing/2014/main" id="{E327B3C9-F741-4F69-8F99-0765C8C3165A}"/>
              </a:ext>
            </a:extLst>
          </p:cNvPr>
          <p:cNvSpPr>
            <a:spLocks noGrp="1" noChangeArrowheads="1"/>
          </p:cNvSpPr>
          <p:nvPr>
            <p:ph type="sldNum" sz="quarter" idx="5"/>
          </p:nvPr>
        </p:nvSpPr>
        <p:spPr>
          <a:noFill/>
        </p:spPr>
        <p:txBody>
          <a:bodyPr/>
          <a:lstStyle>
            <a:lvl1pPr eaLnBrk="0" hangingPunct="0">
              <a:defRPr sz="1200">
                <a:solidFill>
                  <a:schemeClr val="tx1"/>
                </a:solidFill>
                <a:latin typeface="Times New Roman" panose="02020603050405020304" pitchFamily="18" charset="0"/>
              </a:defRPr>
            </a:lvl1pPr>
            <a:lvl2pPr marL="750888" indent="-287338" eaLnBrk="0" hangingPunct="0">
              <a:defRPr sz="1200">
                <a:solidFill>
                  <a:schemeClr val="tx1"/>
                </a:solidFill>
                <a:latin typeface="Times New Roman" panose="02020603050405020304" pitchFamily="18" charset="0"/>
              </a:defRPr>
            </a:lvl2pPr>
            <a:lvl3pPr marL="1154113" indent="-230188" eaLnBrk="0" hangingPunct="0">
              <a:defRPr sz="1200">
                <a:solidFill>
                  <a:schemeClr val="tx1"/>
                </a:solidFill>
                <a:latin typeface="Times New Roman" panose="02020603050405020304" pitchFamily="18" charset="0"/>
              </a:defRPr>
            </a:lvl3pPr>
            <a:lvl4pPr marL="1617663" indent="-230188" eaLnBrk="0" hangingPunct="0">
              <a:defRPr sz="1200">
                <a:solidFill>
                  <a:schemeClr val="tx1"/>
                </a:solidFill>
                <a:latin typeface="Times New Roman" panose="02020603050405020304" pitchFamily="18" charset="0"/>
              </a:defRPr>
            </a:lvl4pPr>
            <a:lvl5pPr marL="2079625" indent="-230188" eaLnBrk="0" hangingPunct="0">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fld id="{0BA2B0C5-A799-4E90-AF9E-C11E6C8DBF62}" type="slidenum">
              <a:rPr lang="en-GB" altLang="en-US"/>
              <a:pPr/>
              <a:t>1</a:t>
            </a:fld>
            <a:endParaRPr lang="en-GB" altLang="en-US"/>
          </a:p>
        </p:txBody>
      </p:sp>
      <p:sp>
        <p:nvSpPr>
          <p:cNvPr id="61444" name="Rectangle 2">
            <a:extLst>
              <a:ext uri="{FF2B5EF4-FFF2-40B4-BE49-F238E27FC236}">
                <a16:creationId xmlns:a16="http://schemas.microsoft.com/office/drawing/2014/main" id="{13F74E7A-CD78-4812-B15E-5DE6AF22A733}"/>
              </a:ext>
            </a:extLst>
          </p:cNvPr>
          <p:cNvSpPr>
            <a:spLocks noGrp="1" noRot="1" noChangeAspect="1" noChangeArrowheads="1" noTextEdit="1"/>
          </p:cNvSpPr>
          <p:nvPr>
            <p:ph type="sldImg"/>
          </p:nvPr>
        </p:nvSpPr>
        <p:spPr>
          <a:solidFill>
            <a:srgbClr val="FFFFFF"/>
          </a:solidFill>
          <a:ln/>
        </p:spPr>
      </p:sp>
      <p:sp>
        <p:nvSpPr>
          <p:cNvPr id="61445" name="Rectangle 3">
            <a:extLst>
              <a:ext uri="{FF2B5EF4-FFF2-40B4-BE49-F238E27FC236}">
                <a16:creationId xmlns:a16="http://schemas.microsoft.com/office/drawing/2014/main" id="{AEE1AE5F-533B-4336-94A6-930E316E73E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Blank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Security Council Unanimously Adopts Resolution 1130, Extending Mandate of Mission in Central African Republic to 15 November. </a:t>
            </a:r>
            <a:r>
              <a:rPr lang="en-US" b="0" i="0" dirty="0">
                <a:effectLst/>
                <a:latin typeface="Arial" panose="020B0604020202020204" pitchFamily="34" charset="0"/>
              </a:rPr>
              <a:t>Security Council President Robert Fowler (Canada) confers with Secretary-General Kofi Annan (left), prior to reading out a presidential statement on the situation between Ethiopia and Eritrea. By that statement, the Council demanded an immediate halt to all hostilities between the two countries over their disputed border territory. It welcomed Eritrea’s acceptance today of the organization of African Unity (OAU) Framework Agreement for Settlement of the dispute—which it considered a viable and sound basis for peaceful resolution to the conflict—and recalled Ethiopia’s earlier acceptance of that agreement.</a:t>
            </a:r>
          </a:p>
          <a:p>
            <a:r>
              <a:rPr lang="en-US" b="0" i="0" dirty="0">
                <a:effectLst/>
                <a:latin typeface="Arial" panose="020B0604020202020204" pitchFamily="34" charset="0"/>
              </a:rPr>
              <a:t>27 February 1999. UN Photo 320739</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57</a:t>
            </a:fld>
            <a:endParaRPr lang="en-GB" altLang="en-US"/>
          </a:p>
        </p:txBody>
      </p:sp>
    </p:spTree>
    <p:extLst>
      <p:ext uri="{BB962C8B-B14F-4D97-AF65-F5344CB8AC3E}">
        <p14:creationId xmlns:p14="http://schemas.microsoft.com/office/powerpoint/2010/main" val="160737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General Assembly Debates Equitable Representation on and Increase in Membership of Security Council</a:t>
            </a:r>
          </a:p>
          <a:p>
            <a:r>
              <a:rPr lang="en-US" b="0" i="0" dirty="0">
                <a:effectLst/>
                <a:latin typeface="Arial" panose="020B0604020202020204" pitchFamily="34" charset="0"/>
              </a:rPr>
              <a:t>Allan Rock, Permanent Representative of Canada to the United Nations, addressing the General Assembly on the question of equitable representation on and increase in the membership of the Security Council, today at UN Headquarters.</a:t>
            </a:r>
            <a:r>
              <a:rPr lang="en-US" dirty="0">
                <a:latin typeface="Arial" panose="020B0604020202020204" pitchFamily="34" charset="0"/>
              </a:rPr>
              <a:t> </a:t>
            </a:r>
            <a:r>
              <a:rPr lang="en-US" b="0" i="0" dirty="0">
                <a:effectLst/>
                <a:latin typeface="Arial" panose="020B0604020202020204" pitchFamily="34" charset="0"/>
              </a:rPr>
              <a:t>26 July 2005. UN Photo # 84312</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59</a:t>
            </a:fld>
            <a:endParaRPr lang="en-GB" altLang="en-US"/>
          </a:p>
        </p:txBody>
      </p:sp>
    </p:spTree>
    <p:extLst>
      <p:ext uri="{BB962C8B-B14F-4D97-AF65-F5344CB8AC3E}">
        <p14:creationId xmlns:p14="http://schemas.microsoft.com/office/powerpoint/2010/main" val="41313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Canadian Delegation Briefs on Withdrawal from Security Council Election</a:t>
            </a:r>
          </a:p>
          <a:p>
            <a:r>
              <a:rPr lang="en-US" b="0" i="0" dirty="0">
                <a:effectLst/>
                <a:latin typeface="Arial" panose="020B0604020202020204" pitchFamily="34" charset="0"/>
              </a:rPr>
              <a:t>Lawrence Cannon, Minister for Foreign Affairs of Canada, holds a press conference following the General Assembly’s election of five non-permanent members to the Security Council. Canada had been a candidate in the election but withdrew in the contest’s second round, conceding the seat to Portugal. Pictured left of Mr. Cannon is Peter Kent, Canada’s Minister of State of Foreign Affairs for the Americas. 12 October 2010. UN Photo # 451487</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60</a:t>
            </a:fld>
            <a:endParaRPr lang="en-GB" altLang="en-US"/>
          </a:p>
        </p:txBody>
      </p:sp>
    </p:spTree>
    <p:extLst>
      <p:ext uri="{BB962C8B-B14F-4D97-AF65-F5344CB8AC3E}">
        <p14:creationId xmlns:p14="http://schemas.microsoft.com/office/powerpoint/2010/main" val="127822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Security Council Considers Actions to Improve UN Peacekeeping Operations</a:t>
            </a:r>
          </a:p>
          <a:p>
            <a:r>
              <a:rPr lang="en-US" b="0" i="0" dirty="0">
                <a:effectLst/>
                <a:latin typeface="Arial" panose="020B0604020202020204" pitchFamily="34" charset="0"/>
              </a:rPr>
              <a:t>Harjit Singh Sajjan, Minister of National Defence of Canada, addresses the Security Council meeting on collective action to improve United Nations Peacekeeping Operations. 28 March 2018. UN Photo # 75588</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61</a:t>
            </a:fld>
            <a:endParaRPr lang="en-GB" altLang="en-US"/>
          </a:p>
        </p:txBody>
      </p:sp>
    </p:spTree>
    <p:extLst>
      <p:ext uri="{BB962C8B-B14F-4D97-AF65-F5344CB8AC3E}">
        <p14:creationId xmlns:p14="http://schemas.microsoft.com/office/powerpoint/2010/main" val="152370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61DAF3-B7B0-472F-B684-D5C574B95EEE}" type="slidenum">
              <a:rPr lang="en-CA" altLang="en-US" smtClean="0"/>
              <a:pPr eaLnBrk="1" hangingPunct="1">
                <a:spcBef>
                  <a:spcPct val="0"/>
                </a:spcBef>
              </a:pPr>
              <a:t>65</a:t>
            </a:fld>
            <a:endParaRPr lang="en-CA"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52240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73</a:t>
            </a:fld>
            <a:endParaRPr lang="en-GB" altLang="en-US"/>
          </a:p>
        </p:txBody>
      </p:sp>
    </p:spTree>
    <p:extLst>
      <p:ext uri="{BB962C8B-B14F-4D97-AF65-F5344CB8AC3E}">
        <p14:creationId xmlns:p14="http://schemas.microsoft.com/office/powerpoint/2010/main" val="298252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2BC5EDE-C7B3-4A67-A2DE-EBC279B6839D}"/>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5ADA5B85-02F0-4796-95E9-3F63115F2E80}"/>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a:t>"&lt;a href="https://commons.wikimedia.org/wiki/File:The_Earth_seen_from_Apollo_17.jpg#/media/File:The_Earth_seen_from_Apollo_17.jpg"&gt;The Earth seen from Apollo 17&lt;/a&gt;" by NASA/Apollo 17 crew; taken by either &lt;a title="en:Harrison Schmitt" class="extiw" href="//en.wikipedia.org/wiki/Harrison_Schmitt"&gt;Harrison Schmitt&lt;/a&gt; or &lt;a title="en:Ronald Evans" class="extiw" href="//en.wikipedia.org/wiki/Ronald_Evans"&gt;Ron Evans&lt;/a&gt; - &lt;a class="external free" href="http://www.nasa.gov/images/content/115334main_image_feature_329_ys_full.jpg" rel="nofollow"&gt;http://www.nasa.gov/images/content/115334main_image_feature_329_ys_full.jpg&lt;/a&gt;Alt: &lt;a class="external free" href="http://grin.hq.nasa.gov/ABSTRACTS/GPN-2000-001138.html" rel="nofollow"&gt;http://grin.hq.nasa.gov/ABSTRACTS/GPN-2000-001138.html&lt;/a&gt; (&lt;a class="external text" href="http://grin.hq.nasa.gov/IMAGES/LARGE/GPN-2000-001138.jpg" rel="nofollow"&gt;direct link&lt;/a&gt;). Licensed under Public Domain via &lt;a href="https://commons.wikimedia.org/wiki/"&gt;Commons&lt;/a&gt;.</a:t>
            </a:r>
          </a:p>
        </p:txBody>
      </p:sp>
      <p:sp>
        <p:nvSpPr>
          <p:cNvPr id="76804" name="Footer Placeholder 3">
            <a:extLst>
              <a:ext uri="{FF2B5EF4-FFF2-40B4-BE49-F238E27FC236}">
                <a16:creationId xmlns:a16="http://schemas.microsoft.com/office/drawing/2014/main" id="{6015661D-04EB-44BB-86E9-939F7C31BC5C}"/>
              </a:ext>
            </a:extLst>
          </p:cNvPr>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50888" indent="-287338">
              <a:defRPr sz="1200">
                <a:solidFill>
                  <a:schemeClr val="tx1"/>
                </a:solidFill>
                <a:latin typeface="Times New Roman" charset="0"/>
                <a:ea typeface="ＭＳ Ｐゴシック" charset="0"/>
              </a:defRPr>
            </a:lvl2pPr>
            <a:lvl3pPr marL="1154113" indent="-230188">
              <a:defRPr sz="1200">
                <a:solidFill>
                  <a:schemeClr val="tx1"/>
                </a:solidFill>
                <a:latin typeface="Times New Roman" charset="0"/>
                <a:ea typeface="ＭＳ Ｐゴシック" charset="0"/>
              </a:defRPr>
            </a:lvl3pPr>
            <a:lvl4pPr marL="1617663" indent="-230188">
              <a:defRPr sz="1200">
                <a:solidFill>
                  <a:schemeClr val="tx1"/>
                </a:solidFill>
                <a:latin typeface="Times New Roman" charset="0"/>
                <a:ea typeface="ＭＳ Ｐゴシック" charset="0"/>
              </a:defRPr>
            </a:lvl4pPr>
            <a:lvl5pPr marL="2079625" indent="-230188">
              <a:defRPr sz="1200">
                <a:solidFill>
                  <a:schemeClr val="tx1"/>
                </a:solidFill>
                <a:latin typeface="Times New Roman" charset="0"/>
                <a:ea typeface="ＭＳ Ｐゴシック" charset="0"/>
              </a:defRPr>
            </a:lvl5pPr>
            <a:lvl6pPr marL="2536825" indent="-230188" eaLnBrk="0" fontAlgn="base" hangingPunct="0">
              <a:spcBef>
                <a:spcPct val="30000"/>
              </a:spcBef>
              <a:spcAft>
                <a:spcPct val="0"/>
              </a:spcAft>
              <a:defRPr sz="1200">
                <a:solidFill>
                  <a:schemeClr val="tx1"/>
                </a:solidFill>
                <a:latin typeface="Times New Roman" charset="0"/>
                <a:ea typeface="ＭＳ Ｐゴシック" charset="0"/>
              </a:defRPr>
            </a:lvl6pPr>
            <a:lvl7pPr marL="2994025" indent="-230188" eaLnBrk="0" fontAlgn="base" hangingPunct="0">
              <a:spcBef>
                <a:spcPct val="30000"/>
              </a:spcBef>
              <a:spcAft>
                <a:spcPct val="0"/>
              </a:spcAft>
              <a:defRPr sz="1200">
                <a:solidFill>
                  <a:schemeClr val="tx1"/>
                </a:solidFill>
                <a:latin typeface="Times New Roman" charset="0"/>
                <a:ea typeface="ＭＳ Ｐゴシック" charset="0"/>
              </a:defRPr>
            </a:lvl7pPr>
            <a:lvl8pPr marL="3451225" indent="-230188" eaLnBrk="0" fontAlgn="base" hangingPunct="0">
              <a:spcBef>
                <a:spcPct val="30000"/>
              </a:spcBef>
              <a:spcAft>
                <a:spcPct val="0"/>
              </a:spcAft>
              <a:defRPr sz="1200">
                <a:solidFill>
                  <a:schemeClr val="tx1"/>
                </a:solidFill>
                <a:latin typeface="Times New Roman" charset="0"/>
                <a:ea typeface="ＭＳ Ｐゴシック" charset="0"/>
              </a:defRPr>
            </a:lvl8pPr>
            <a:lvl9pPr marL="3908425" indent="-230188"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r>
              <a:rPr lang="en-GB"/>
              <a:t>SGTM 1, draft as of 01 Aug 02</a:t>
            </a:r>
          </a:p>
        </p:txBody>
      </p:sp>
      <p:sp>
        <p:nvSpPr>
          <p:cNvPr id="76805" name="Slide Number Placeholder 4">
            <a:extLst>
              <a:ext uri="{FF2B5EF4-FFF2-40B4-BE49-F238E27FC236}">
                <a16:creationId xmlns:a16="http://schemas.microsoft.com/office/drawing/2014/main" id="{551E0C7F-94EA-4FC4-83E2-19BDD162A46A}"/>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fld id="{78EE6DC3-7D3D-48D9-A989-91F34B7CBB2A}" type="slidenum">
              <a:rPr lang="en-GB" altLang="en-US"/>
              <a:pPr/>
              <a:t>74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Frank Hurley - National Library of Australia, file: la.pic-an24574133, Public Domain, https://commons.wikimedia.org/w/index.php?curid=1002811</a:t>
            </a:r>
            <a:endParaRPr lang="en-CA" dirty="0"/>
          </a:p>
        </p:txBody>
      </p:sp>
      <p:sp>
        <p:nvSpPr>
          <p:cNvPr id="4" name="Slide Number Placeholder 3"/>
          <p:cNvSpPr>
            <a:spLocks noGrp="1"/>
          </p:cNvSpPr>
          <p:nvPr>
            <p:ph type="sldNum" sz="quarter" idx="10"/>
          </p:nvPr>
        </p:nvSpPr>
        <p:spPr/>
        <p:txBody>
          <a:bodyPr/>
          <a:lstStyle/>
          <a:p>
            <a:pPr>
              <a:defRPr/>
            </a:pPr>
            <a:fld id="{8C87FFD9-FD74-4D17-8ED2-A9B6B239024D}" type="slidenum">
              <a:rPr lang="en-US" smtClean="0"/>
              <a:pPr>
                <a:defRPr/>
              </a:pPr>
              <a:t>6</a:t>
            </a:fld>
            <a:endParaRPr lang="en-US"/>
          </a:p>
        </p:txBody>
      </p:sp>
    </p:spTree>
    <p:extLst>
      <p:ext uri="{BB962C8B-B14F-4D97-AF65-F5344CB8AC3E}">
        <p14:creationId xmlns:p14="http://schemas.microsoft.com/office/powerpoint/2010/main" val="70651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https://commons.wikimedia.org/w/index.php?curid=20164350</a:t>
            </a:r>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7</a:t>
            </a:fld>
            <a:endParaRPr lang="en-GB" altLang="en-US"/>
          </a:p>
        </p:txBody>
      </p:sp>
    </p:spTree>
    <p:extLst>
      <p:ext uri="{BB962C8B-B14F-4D97-AF65-F5344CB8AC3E}">
        <p14:creationId xmlns:p14="http://schemas.microsoft.com/office/powerpoint/2010/main" val="2482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San Francisco Conference, 25 April - 26 June 1945: Canada Signs the United Nations Charter</a:t>
            </a:r>
          </a:p>
          <a:p>
            <a:r>
              <a:rPr lang="en-US" dirty="0"/>
              <a:t>W. L. Mackenzie King, M.P., Prime Minister of Canada; President of the Privy Council and Secretary of State for External Affairs; Chairman of the Delegation from Canada, signing the UN Charter at a ceremony held at the Veterans' War Memorial Building on 26 June 1945. 26 June 1945</a:t>
            </a:r>
          </a:p>
          <a:p>
            <a:r>
              <a:rPr lang="en-US" dirty="0"/>
              <a:t>San Francisco, United States. Photo # 84214</a:t>
            </a:r>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12</a:t>
            </a:fld>
            <a:endParaRPr lang="en-GB" altLang="en-US"/>
          </a:p>
        </p:txBody>
      </p:sp>
    </p:spTree>
    <p:extLst>
      <p:ext uri="{BB962C8B-B14F-4D97-AF65-F5344CB8AC3E}">
        <p14:creationId xmlns:p14="http://schemas.microsoft.com/office/powerpoint/2010/main" val="14007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4275" y="706438"/>
            <a:ext cx="4630738" cy="3473450"/>
          </a:xfrm>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hlinkClick r:id="rId3"/>
              </a:rPr>
              <a:t>http://www.youtube.com/watch?v=MSV9_J8Csts</a:t>
            </a:r>
            <a:endParaRPr lang="en-CA"/>
          </a:p>
          <a:p>
            <a:r>
              <a:rPr lang="en-CA"/>
              <a:t>http://www.youtube.com/watch?v=MSV9_J8Csts&amp;playnext=1&amp;list=PL322715D051422FE3&amp;feature=results_main</a:t>
            </a:r>
          </a:p>
          <a:p>
            <a:endParaRPr lang="en-CA"/>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1pPr>
            <a:lvl2pPr marL="742950" indent="-28575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2pPr>
            <a:lvl3pPr marL="11430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3pPr>
            <a:lvl4pPr marL="16002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4pPr>
            <a:lvl5pPr marL="20574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9pPr>
          </a:lstStyle>
          <a:p>
            <a:pPr eaLnBrk="1" hangingPunct="1"/>
            <a:fld id="{706913AB-0EA8-4525-A82C-096888AAFAE5}" type="slidenum">
              <a:rPr lang="en-CA" sz="1200" smtClean="0">
                <a:solidFill>
                  <a:srgbClr val="000000"/>
                </a:solidFill>
              </a:rPr>
              <a:pPr eaLnBrk="1" hangingPunct="1"/>
              <a:t>36</a:t>
            </a:fld>
            <a:endParaRPr lang="en-CA" sz="1200">
              <a:solidFill>
                <a:srgbClr val="000000"/>
              </a:solidFill>
            </a:endParaRPr>
          </a:p>
        </p:txBody>
      </p:sp>
    </p:spTree>
    <p:extLst>
      <p:ext uri="{BB962C8B-B14F-4D97-AF65-F5344CB8AC3E}">
        <p14:creationId xmlns:p14="http://schemas.microsoft.com/office/powerpoint/2010/main" val="176417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4BE108-56A6-4C6A-BE1F-0599D714A1CC}" type="slidenum">
              <a:rPr lang="en-US" sz="1200" smtClean="0"/>
              <a:pPr eaLnBrk="1" hangingPunct="1"/>
              <a:t>40</a:t>
            </a:fld>
            <a:endParaRPr lang="en-US" sz="1200"/>
          </a:p>
        </p:txBody>
      </p:sp>
      <p:sp>
        <p:nvSpPr>
          <p:cNvPr id="94211" name="Rectangle 2"/>
          <p:cNvSpPr>
            <a:spLocks noGrp="1" noRot="1" noChangeAspect="1" noChangeArrowheads="1" noTextEdit="1"/>
          </p:cNvSpPr>
          <p:nvPr>
            <p:ph type="sldImg"/>
          </p:nvPr>
        </p:nvSpPr>
        <p:spPr>
          <a:xfrm>
            <a:off x="1179513" y="696913"/>
            <a:ext cx="4648200" cy="3486150"/>
          </a:xfrm>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a:p>
            <a:pPr lvl="1" eaLnBrk="1" hangingPunct="1"/>
            <a:r>
              <a:rPr lang="en-GB" sz="1000"/>
              <a:t>Arab States (1948), North Korea (1950), Congo(1961), Portuguese Government (1963), South Africa (1963), Southern Rhodesia (1965), Iraq(1990), former Yugoslavia (1991), Somalia (1992), Libya (1992), Liberia (1992), Cambodia (1992), Haiti (1993), Armenia-Azerbaijan (1993), Angola/UNITA (1993), Georgia(1993), Rwanda (1994), Sudan (1996), Sierra Leone (1997), etc.</a:t>
            </a:r>
          </a:p>
          <a:p>
            <a:pPr eaLnBrk="1" hangingPunct="1"/>
            <a:endParaRPr lang="en-US"/>
          </a:p>
        </p:txBody>
      </p:sp>
    </p:spTree>
    <p:extLst>
      <p:ext uri="{BB962C8B-B14F-4D97-AF65-F5344CB8AC3E}">
        <p14:creationId xmlns:p14="http://schemas.microsoft.com/office/powerpoint/2010/main" val="165010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Arial" panose="020B0604020202020204" pitchFamily="34" charset="0"/>
              </a:rPr>
              <a:t>United Kingdom, United States and Spain Won't Seek Vote on Draft Resolution</a:t>
            </a:r>
            <a:endParaRPr lang="en-US" b="0" i="0" dirty="0">
              <a:solidFill>
                <a:srgbClr val="000000"/>
              </a:solidFill>
              <a:effectLst/>
              <a:latin typeface="Arial" panose="020B0604020202020204" pitchFamily="34" charset="0"/>
            </a:endParaRPr>
          </a:p>
          <a:p>
            <a:r>
              <a:rPr lang="en-US" dirty="0">
                <a:solidFill>
                  <a:srgbClr val="000000"/>
                </a:solidFill>
                <a:latin typeface="Arial" panose="020B0604020202020204" pitchFamily="34" charset="0"/>
              </a:rPr>
              <a:t>T</a:t>
            </a:r>
            <a:r>
              <a:rPr lang="en-US" b="0" i="0" dirty="0">
                <a:solidFill>
                  <a:srgbClr val="000000"/>
                </a:solidFill>
                <a:effectLst/>
                <a:latin typeface="Arial" panose="020B0604020202020204" pitchFamily="34" charset="0"/>
              </a:rPr>
              <a:t>hey reserved the right to take their own steps to secure that country's disarmament, it was announced this morning.</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Secretary-General Kofi Annan (</a:t>
            </a:r>
            <a:r>
              <a:rPr lang="en-US" b="0" i="0" dirty="0" err="1">
                <a:solidFill>
                  <a:srgbClr val="000000"/>
                </a:solidFill>
                <a:effectLst/>
                <a:latin typeface="Arial" panose="020B0604020202020204" pitchFamily="34" charset="0"/>
              </a:rPr>
              <a:t>centre</a:t>
            </a:r>
            <a:r>
              <a:rPr lang="en-US" b="0" i="0" dirty="0">
                <a:solidFill>
                  <a:srgbClr val="000000"/>
                </a:solidFill>
                <a:effectLst/>
                <a:latin typeface="Arial" panose="020B0604020202020204" pitchFamily="34" charset="0"/>
              </a:rPr>
              <a:t>) briefs correspondents at the Security Council stakeout. </a:t>
            </a:r>
          </a:p>
          <a:p>
            <a:r>
              <a:rPr lang="en-US" b="0" i="0" dirty="0">
                <a:solidFill>
                  <a:srgbClr val="000000"/>
                </a:solidFill>
                <a:effectLst/>
                <a:latin typeface="Arial" panose="020B0604020202020204" pitchFamily="34" charset="0"/>
              </a:rPr>
              <a:t>17 March 2003</a:t>
            </a:r>
          </a:p>
          <a:p>
            <a:r>
              <a:rPr lang="en-US" b="0" i="0" dirty="0">
                <a:solidFill>
                  <a:srgbClr val="000000"/>
                </a:solidFill>
                <a:effectLst/>
                <a:latin typeface="Arial" panose="020B0604020202020204" pitchFamily="34" charset="0"/>
              </a:rPr>
              <a:t>Photo # 25142</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48</a:t>
            </a:fld>
            <a:endParaRPr lang="en-GB" altLang="en-US"/>
          </a:p>
        </p:txBody>
      </p:sp>
    </p:spTree>
    <p:extLst>
      <p:ext uri="{BB962C8B-B14F-4D97-AF65-F5344CB8AC3E}">
        <p14:creationId xmlns:p14="http://schemas.microsoft.com/office/powerpoint/2010/main" val="305344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F76C9E-8B44-4B03-B900-3EDD73D65C08}" type="slidenum">
              <a:rPr lang="en-US" sz="1200" smtClean="0"/>
              <a:pPr eaLnBrk="1" hangingPunct="1"/>
              <a:t>53</a:t>
            </a:fld>
            <a:endParaRPr 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CA"/>
          </a:p>
        </p:txBody>
      </p:sp>
    </p:spTree>
    <p:extLst>
      <p:ext uri="{BB962C8B-B14F-4D97-AF65-F5344CB8AC3E}">
        <p14:creationId xmlns:p14="http://schemas.microsoft.com/office/powerpoint/2010/main" val="99991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064" indent="-286179" eaLnBrk="0" hangingPunct="0">
              <a:defRPr sz="2400">
                <a:solidFill>
                  <a:schemeClr val="tx1"/>
                </a:solidFill>
                <a:latin typeface="Times New Roman" pitchFamily="18" charset="0"/>
              </a:defRPr>
            </a:lvl2pPr>
            <a:lvl3pPr marL="1144715" indent="-228943" eaLnBrk="0" hangingPunct="0">
              <a:defRPr sz="2400">
                <a:solidFill>
                  <a:schemeClr val="tx1"/>
                </a:solidFill>
                <a:latin typeface="Times New Roman" pitchFamily="18" charset="0"/>
              </a:defRPr>
            </a:lvl3pPr>
            <a:lvl4pPr marL="1602600" indent="-228943" eaLnBrk="0" hangingPunct="0">
              <a:defRPr sz="2400">
                <a:solidFill>
                  <a:schemeClr val="tx1"/>
                </a:solidFill>
                <a:latin typeface="Times New Roman" pitchFamily="18" charset="0"/>
              </a:defRPr>
            </a:lvl4pPr>
            <a:lvl5pPr marL="2060486" indent="-228943" eaLnBrk="0" hangingPunct="0">
              <a:defRPr sz="2400">
                <a:solidFill>
                  <a:schemeClr val="tx1"/>
                </a:solidFill>
                <a:latin typeface="Times New Roman" pitchFamily="18" charset="0"/>
              </a:defRPr>
            </a:lvl5pPr>
            <a:lvl6pPr marL="2518372" indent="-228943" eaLnBrk="0" fontAlgn="base" hangingPunct="0">
              <a:spcBef>
                <a:spcPct val="0"/>
              </a:spcBef>
              <a:spcAft>
                <a:spcPct val="0"/>
              </a:spcAft>
              <a:defRPr sz="2400">
                <a:solidFill>
                  <a:schemeClr val="tx1"/>
                </a:solidFill>
                <a:latin typeface="Times New Roman" pitchFamily="18" charset="0"/>
              </a:defRPr>
            </a:lvl6pPr>
            <a:lvl7pPr marL="2976258" indent="-228943" eaLnBrk="0" fontAlgn="base" hangingPunct="0">
              <a:spcBef>
                <a:spcPct val="0"/>
              </a:spcBef>
              <a:spcAft>
                <a:spcPct val="0"/>
              </a:spcAft>
              <a:defRPr sz="2400">
                <a:solidFill>
                  <a:schemeClr val="tx1"/>
                </a:solidFill>
                <a:latin typeface="Times New Roman" pitchFamily="18" charset="0"/>
              </a:defRPr>
            </a:lvl7pPr>
            <a:lvl8pPr marL="3434144" indent="-228943" eaLnBrk="0" fontAlgn="base" hangingPunct="0">
              <a:spcBef>
                <a:spcPct val="0"/>
              </a:spcBef>
              <a:spcAft>
                <a:spcPct val="0"/>
              </a:spcAft>
              <a:defRPr sz="2400">
                <a:solidFill>
                  <a:schemeClr val="tx1"/>
                </a:solidFill>
                <a:latin typeface="Times New Roman" pitchFamily="18" charset="0"/>
              </a:defRPr>
            </a:lvl8pPr>
            <a:lvl9pPr marL="3892029" indent="-228943" eaLnBrk="0" fontAlgn="base" hangingPunct="0">
              <a:spcBef>
                <a:spcPct val="0"/>
              </a:spcBef>
              <a:spcAft>
                <a:spcPct val="0"/>
              </a:spcAft>
              <a:defRPr sz="2400">
                <a:solidFill>
                  <a:schemeClr val="tx1"/>
                </a:solidFill>
                <a:latin typeface="Times New Roman" pitchFamily="18" charset="0"/>
              </a:defRPr>
            </a:lvl9pPr>
          </a:lstStyle>
          <a:p>
            <a:pPr eaLnBrk="1" hangingPunct="1"/>
            <a:fld id="{74C4F146-5539-44CD-984F-9EE948C45027}" type="slidenum">
              <a:rPr lang="en-US" sz="1200"/>
              <a:pPr eaLnBrk="1" hangingPunct="1"/>
              <a:t>54</a:t>
            </a:fld>
            <a:endParaRPr 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0" hangingPunct="0">
              <a:spcBef>
                <a:spcPct val="50000"/>
              </a:spcBef>
            </a:pPr>
            <a:r>
              <a:rPr lang="fr-CA" dirty="0">
                <a:cs typeface="Times New Roman" pitchFamily="18" charset="0"/>
              </a:rPr>
              <a:t> for the </a:t>
            </a:r>
            <a:r>
              <a:rPr lang="fr-CA" dirty="0" err="1">
                <a:cs typeface="Times New Roman" pitchFamily="18" charset="0"/>
              </a:rPr>
              <a:t>role</a:t>
            </a:r>
            <a:r>
              <a:rPr lang="fr-CA" dirty="0">
                <a:cs typeface="Times New Roman" pitchFamily="18" charset="0"/>
              </a:rPr>
              <a:t> </a:t>
            </a:r>
            <a:r>
              <a:rPr lang="fr-CA" dirty="0" err="1">
                <a:cs typeface="Times New Roman" pitchFamily="18" charset="0"/>
              </a:rPr>
              <a:t>that</a:t>
            </a:r>
            <a:r>
              <a:rPr lang="fr-CA" dirty="0">
                <a:cs typeface="Times New Roman" pitchFamily="18" charset="0"/>
              </a:rPr>
              <a:t> </a:t>
            </a:r>
            <a:r>
              <a:rPr lang="fr-CA" dirty="0" err="1">
                <a:cs typeface="Times New Roman" pitchFamily="18" charset="0"/>
              </a:rPr>
              <a:t>he</a:t>
            </a:r>
            <a:r>
              <a:rPr lang="fr-CA" dirty="0">
                <a:cs typeface="Times New Roman" pitchFamily="18" charset="0"/>
              </a:rPr>
              <a:t> </a:t>
            </a:r>
            <a:r>
              <a:rPr lang="fr-CA" dirty="0" err="1">
                <a:cs typeface="Times New Roman" pitchFamily="18" charset="0"/>
              </a:rPr>
              <a:t>played</a:t>
            </a:r>
            <a:r>
              <a:rPr lang="fr-CA" dirty="0">
                <a:cs typeface="Times New Roman" pitchFamily="18" charset="0"/>
              </a:rPr>
              <a:t> to end the Suez </a:t>
            </a:r>
            <a:r>
              <a:rPr lang="fr-CA" dirty="0" err="1">
                <a:cs typeface="Times New Roman" pitchFamily="18" charset="0"/>
              </a:rPr>
              <a:t>conflict</a:t>
            </a:r>
            <a:r>
              <a:rPr lang="fr-CA" dirty="0">
                <a:cs typeface="Times New Roman" pitchFamily="18" charset="0"/>
              </a:rPr>
              <a:t> and to </a:t>
            </a:r>
            <a:r>
              <a:rPr lang="fr-CA" dirty="0" err="1">
                <a:cs typeface="Times New Roman" pitchFamily="18" charset="0"/>
              </a:rPr>
              <a:t>resolve</a:t>
            </a:r>
            <a:r>
              <a:rPr lang="fr-CA" dirty="0">
                <a:cs typeface="Times New Roman" pitchFamily="18" charset="0"/>
              </a:rPr>
              <a:t> the question of the Middle East </a:t>
            </a:r>
            <a:r>
              <a:rPr lang="fr-CA" dirty="0" err="1">
                <a:cs typeface="Times New Roman" pitchFamily="18" charset="0"/>
              </a:rPr>
              <a:t>through</a:t>
            </a:r>
            <a:r>
              <a:rPr lang="fr-CA" dirty="0">
                <a:cs typeface="Times New Roman" pitchFamily="18" charset="0"/>
              </a:rPr>
              <a:t> the United Nations [?]</a:t>
            </a:r>
          </a:p>
          <a:p>
            <a:pPr eaLnBrk="0" hangingPunct="0">
              <a:spcBef>
                <a:spcPct val="50000"/>
              </a:spcBef>
            </a:pPr>
            <a:endParaRPr lang="fr-CA" dirty="0">
              <a:cs typeface="Times New Roman" pitchFamily="18" charset="0"/>
            </a:endParaRPr>
          </a:p>
          <a:p>
            <a:pPr eaLnBrk="0" hangingPunct="0">
              <a:spcBef>
                <a:spcPct val="50000"/>
              </a:spcBef>
            </a:pPr>
            <a:r>
              <a:rPr lang="fr-CA" dirty="0"/>
              <a:t>« décerné principalement pour le rôle qu’il a joué en vue de mettre fin au conflit du canal de Suez et de résoudre la question du Moyen-Orient par l’intermédiaire des Nations Unies.</a:t>
            </a:r>
            <a:r>
              <a:rPr lang="fr-CA" dirty="0">
                <a:cs typeface="Times New Roman" pitchFamily="18" charset="0"/>
              </a:rPr>
              <a:t> »</a:t>
            </a:r>
            <a:r>
              <a:rPr lang="fr-CA" dirty="0"/>
              <a:t> </a:t>
            </a:r>
            <a:r>
              <a:rPr lang="fr-CA" sz="1500" dirty="0"/>
              <a:t>[Traduction]</a:t>
            </a:r>
          </a:p>
          <a:p>
            <a:pPr eaLnBrk="0" hangingPunct="0">
              <a:spcBef>
                <a:spcPct val="50000"/>
              </a:spcBef>
            </a:pPr>
            <a:r>
              <a:rPr lang="fr-CA" dirty="0"/>
              <a:t> – </a:t>
            </a:r>
            <a:r>
              <a:rPr lang="fr-CA" dirty="0" err="1"/>
              <a:t>Norwegian</a:t>
            </a:r>
            <a:r>
              <a:rPr lang="fr-CA" dirty="0"/>
              <a:t> Nobel </a:t>
            </a:r>
            <a:r>
              <a:rPr lang="fr-CA" dirty="0" err="1"/>
              <a:t>Committee</a:t>
            </a:r>
            <a:endParaRPr lang="fr-CA" dirty="0"/>
          </a:p>
          <a:p>
            <a:pPr eaLnBrk="1" hangingPunct="1"/>
            <a:endParaRPr lang="fr-CA" dirty="0"/>
          </a:p>
        </p:txBody>
      </p:sp>
    </p:spTree>
    <p:extLst>
      <p:ext uri="{BB962C8B-B14F-4D97-AF65-F5344CB8AC3E}">
        <p14:creationId xmlns:p14="http://schemas.microsoft.com/office/powerpoint/2010/main" val="200702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accent1">
                <a:lumMod val="67000"/>
              </a:schemeClr>
            </a:gs>
            <a:gs pos="10000">
              <a:schemeClr val="accent1">
                <a:lumMod val="97000"/>
                <a:lumOff val="3000"/>
              </a:schemeClr>
            </a:gs>
            <a:gs pos="68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7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88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21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4648200" y="1600200"/>
            <a:ext cx="3810000" cy="4495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E794C4-BF97-4056-BFE1-D6F0B498D498}" type="slidenum">
              <a:rPr lang="en-US"/>
              <a:pPr>
                <a:defRPr/>
              </a:pPr>
              <a:t>‹#›</a:t>
            </a:fld>
            <a:endParaRPr lang="en-US"/>
          </a:p>
        </p:txBody>
      </p:sp>
    </p:spTree>
    <p:extLst>
      <p:ext uri="{BB962C8B-B14F-4D97-AF65-F5344CB8AC3E}">
        <p14:creationId xmlns:p14="http://schemas.microsoft.com/office/powerpoint/2010/main" val="204453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495800"/>
          </a:xfrm>
          <a:prstGeom prst="rect">
            <a:avLst/>
          </a:prstGeom>
        </p:spPr>
        <p:txBody>
          <a:bodyPr/>
          <a:lstStyle/>
          <a:p>
            <a:pPr lvl="0"/>
            <a:endParaRPr lang="en-US" noProof="0"/>
          </a:p>
        </p:txBody>
      </p:sp>
      <p:sp>
        <p:nvSpPr>
          <p:cNvPr id="4" name="Date Placeholder 3">
            <a:extLst>
              <a:ext uri="{FF2B5EF4-FFF2-40B4-BE49-F238E27FC236}">
                <a16:creationId xmlns:a16="http://schemas.microsoft.com/office/drawing/2014/main" id="{51F4BE89-9040-4DAB-8839-2143F428B875}"/>
              </a:ext>
            </a:extLst>
          </p:cNvPr>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mn-ea"/>
              </a:defRPr>
            </a:lvl1pPr>
          </a:lstStyle>
          <a:p>
            <a:pPr>
              <a:defRPr/>
            </a:pPr>
            <a:endParaRPr lang="en-US"/>
          </a:p>
        </p:txBody>
      </p:sp>
      <p:sp>
        <p:nvSpPr>
          <p:cNvPr id="5" name="Footer Placeholder 4">
            <a:extLst>
              <a:ext uri="{FF2B5EF4-FFF2-40B4-BE49-F238E27FC236}">
                <a16:creationId xmlns:a16="http://schemas.microsoft.com/office/drawing/2014/main" id="{49B58A14-ADD1-456E-BF65-52249FDD59AD}"/>
              </a:ext>
            </a:extLst>
          </p:cNvPr>
          <p:cNvSpPr>
            <a:spLocks noGrp="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7EA9B495-A185-4304-9CAC-A032B463826D}"/>
              </a:ext>
            </a:extLst>
          </p:cNvPr>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1FB3934-1ADE-4A89-9B83-F27B93B75B65}" type="slidenum">
              <a:rPr lang="en-US" altLang="en-US"/>
              <a:pPr/>
              <a:t>‹#›</a:t>
            </a:fld>
            <a:endParaRPr lang="en-US" altLang="en-US"/>
          </a:p>
        </p:txBody>
      </p:sp>
    </p:spTree>
    <p:extLst>
      <p:ext uri="{BB962C8B-B14F-4D97-AF65-F5344CB8AC3E}">
        <p14:creationId xmlns:p14="http://schemas.microsoft.com/office/powerpoint/2010/main" val="422812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6638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07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95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56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96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27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49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063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3A5698"/>
            </a:gs>
            <a:gs pos="100000">
              <a:schemeClr val="bg1"/>
            </a:gs>
          </a:gsLst>
          <a:lin ang="2700000" scaled="1"/>
        </a:gradFill>
        <a:effectLst/>
      </p:bgPr>
    </p:bg>
    <p:spTree>
      <p:nvGrpSpPr>
        <p:cNvPr id="1" name=""/>
        <p:cNvGrpSpPr/>
        <p:nvPr/>
      </p:nvGrpSpPr>
      <p:grpSpPr>
        <a:xfrm>
          <a:off x="0" y="0"/>
          <a:ext cx="0" cy="0"/>
          <a:chOff x="0" y="0"/>
          <a:chExt cx="0" cy="0"/>
        </a:xfrm>
      </p:grpSpPr>
      <p:sp>
        <p:nvSpPr>
          <p:cNvPr id="1026" name="Text Box 60">
            <a:extLst>
              <a:ext uri="{FF2B5EF4-FFF2-40B4-BE49-F238E27FC236}">
                <a16:creationId xmlns:a16="http://schemas.microsoft.com/office/drawing/2014/main" id="{B29C4D2C-4046-414F-BBC3-B595286361AA}"/>
              </a:ext>
            </a:extLst>
          </p:cNvPr>
          <p:cNvSpPr txBox="1">
            <a:spLocks noChangeArrowheads="1"/>
          </p:cNvSpPr>
          <p:nvPr userDrawn="1"/>
        </p:nvSpPr>
        <p:spPr bwMode="auto">
          <a:xfrm>
            <a:off x="4267200" y="5029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50000"/>
              </a:spcBef>
              <a:buFontTx/>
              <a:buChar char="©"/>
              <a:defRPr/>
            </a:pPr>
            <a:endParaRPr lang="en-US" sz="2000"/>
          </a:p>
        </p:txBody>
      </p:sp>
      <p:grpSp>
        <p:nvGrpSpPr>
          <p:cNvPr id="1027" name="Group 70">
            <a:extLst>
              <a:ext uri="{FF2B5EF4-FFF2-40B4-BE49-F238E27FC236}">
                <a16:creationId xmlns:a16="http://schemas.microsoft.com/office/drawing/2014/main" id="{E709CF42-EB28-4F18-BB5A-84E6F401373E}"/>
              </a:ext>
            </a:extLst>
          </p:cNvPr>
          <p:cNvGrpSpPr>
            <a:grpSpLocks/>
          </p:cNvGrpSpPr>
          <p:nvPr userDrawn="1"/>
        </p:nvGrpSpPr>
        <p:grpSpPr bwMode="auto">
          <a:xfrm>
            <a:off x="307975" y="914400"/>
            <a:ext cx="8836025" cy="5256213"/>
            <a:chOff x="92" y="615"/>
            <a:chExt cx="5566" cy="3311"/>
          </a:xfrm>
        </p:grpSpPr>
        <p:grpSp>
          <p:nvGrpSpPr>
            <p:cNvPr id="1028" name="Group 71">
              <a:extLst>
                <a:ext uri="{FF2B5EF4-FFF2-40B4-BE49-F238E27FC236}">
                  <a16:creationId xmlns:a16="http://schemas.microsoft.com/office/drawing/2014/main" id="{9A33DC20-1F5B-464C-A084-ED5071687356}"/>
                </a:ext>
              </a:extLst>
            </p:cNvPr>
            <p:cNvGrpSpPr>
              <a:grpSpLocks/>
            </p:cNvGrpSpPr>
            <p:nvPr/>
          </p:nvGrpSpPr>
          <p:grpSpPr bwMode="auto">
            <a:xfrm>
              <a:off x="2314" y="617"/>
              <a:ext cx="3344" cy="3080"/>
              <a:chOff x="2314" y="617"/>
              <a:chExt cx="3344" cy="3080"/>
            </a:xfrm>
          </p:grpSpPr>
          <p:grpSp>
            <p:nvGrpSpPr>
              <p:cNvPr id="1036" name="Group 72">
                <a:extLst>
                  <a:ext uri="{FF2B5EF4-FFF2-40B4-BE49-F238E27FC236}">
                    <a16:creationId xmlns:a16="http://schemas.microsoft.com/office/drawing/2014/main" id="{D88DE257-8CF7-450F-9890-8A19CA9BA856}"/>
                  </a:ext>
                </a:extLst>
              </p:cNvPr>
              <p:cNvGrpSpPr>
                <a:grpSpLocks/>
              </p:cNvGrpSpPr>
              <p:nvPr/>
            </p:nvGrpSpPr>
            <p:grpSpPr bwMode="auto">
              <a:xfrm>
                <a:off x="5166" y="2575"/>
                <a:ext cx="492" cy="1122"/>
                <a:chOff x="5166" y="2575"/>
                <a:chExt cx="492" cy="1122"/>
              </a:xfrm>
            </p:grpSpPr>
            <p:grpSp>
              <p:nvGrpSpPr>
                <p:cNvPr id="1060" name="Group 73">
                  <a:extLst>
                    <a:ext uri="{FF2B5EF4-FFF2-40B4-BE49-F238E27FC236}">
                      <a16:creationId xmlns:a16="http://schemas.microsoft.com/office/drawing/2014/main" id="{ACEC66AA-85F4-45B1-A62B-75B51A20100E}"/>
                    </a:ext>
                  </a:extLst>
                </p:cNvPr>
                <p:cNvGrpSpPr>
                  <a:grpSpLocks/>
                </p:cNvGrpSpPr>
                <p:nvPr/>
              </p:nvGrpSpPr>
              <p:grpSpPr bwMode="auto">
                <a:xfrm>
                  <a:off x="5166" y="3367"/>
                  <a:ext cx="492" cy="330"/>
                  <a:chOff x="5166" y="3367"/>
                  <a:chExt cx="492" cy="330"/>
                </a:xfrm>
              </p:grpSpPr>
              <p:sp>
                <p:nvSpPr>
                  <p:cNvPr id="1062" name="Freeform 74">
                    <a:extLst>
                      <a:ext uri="{FF2B5EF4-FFF2-40B4-BE49-F238E27FC236}">
                        <a16:creationId xmlns:a16="http://schemas.microsoft.com/office/drawing/2014/main" id="{798428BD-6E49-442C-85AD-133267A61DEC}"/>
                      </a:ext>
                    </a:extLst>
                  </p:cNvPr>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3" name="Freeform 75">
                    <a:extLst>
                      <a:ext uri="{FF2B5EF4-FFF2-40B4-BE49-F238E27FC236}">
                        <a16:creationId xmlns:a16="http://schemas.microsoft.com/office/drawing/2014/main" id="{EEFCF0C0-A92B-4AE9-8318-94FF58696BCD}"/>
                      </a:ext>
                    </a:extLst>
                  </p:cNvPr>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76">
                    <a:extLst>
                      <a:ext uri="{FF2B5EF4-FFF2-40B4-BE49-F238E27FC236}">
                        <a16:creationId xmlns:a16="http://schemas.microsoft.com/office/drawing/2014/main" id="{3528B243-C35D-44A3-85AE-B792A11E1190}"/>
                      </a:ext>
                    </a:extLst>
                  </p:cNvPr>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1" name="Freeform 77">
                  <a:extLst>
                    <a:ext uri="{FF2B5EF4-FFF2-40B4-BE49-F238E27FC236}">
                      <a16:creationId xmlns:a16="http://schemas.microsoft.com/office/drawing/2014/main" id="{5740F93E-3DB3-4873-BEA4-7FF1AEC84DF1}"/>
                    </a:ext>
                  </a:extLst>
                </p:cNvPr>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7" name="Group 78">
                <a:extLst>
                  <a:ext uri="{FF2B5EF4-FFF2-40B4-BE49-F238E27FC236}">
                    <a16:creationId xmlns:a16="http://schemas.microsoft.com/office/drawing/2014/main" id="{C08280BA-87BE-4D31-A549-90759925D1A0}"/>
                  </a:ext>
                </a:extLst>
              </p:cNvPr>
              <p:cNvGrpSpPr>
                <a:grpSpLocks/>
              </p:cNvGrpSpPr>
              <p:nvPr/>
            </p:nvGrpSpPr>
            <p:grpSpPr bwMode="auto">
              <a:xfrm>
                <a:off x="4293" y="1104"/>
                <a:ext cx="1037" cy="2393"/>
                <a:chOff x="4293" y="1104"/>
                <a:chExt cx="1037" cy="2393"/>
              </a:xfrm>
            </p:grpSpPr>
            <p:grpSp>
              <p:nvGrpSpPr>
                <p:cNvPr id="1047" name="Group 79">
                  <a:extLst>
                    <a:ext uri="{FF2B5EF4-FFF2-40B4-BE49-F238E27FC236}">
                      <a16:creationId xmlns:a16="http://schemas.microsoft.com/office/drawing/2014/main" id="{F3634BEC-2A6E-4C1B-AC5A-8FBEC06673C2}"/>
                    </a:ext>
                  </a:extLst>
                </p:cNvPr>
                <p:cNvGrpSpPr>
                  <a:grpSpLocks/>
                </p:cNvGrpSpPr>
                <p:nvPr/>
              </p:nvGrpSpPr>
              <p:grpSpPr bwMode="auto">
                <a:xfrm>
                  <a:off x="4460" y="1348"/>
                  <a:ext cx="232" cy="719"/>
                  <a:chOff x="4460" y="1348"/>
                  <a:chExt cx="232" cy="719"/>
                </a:xfrm>
              </p:grpSpPr>
              <p:sp>
                <p:nvSpPr>
                  <p:cNvPr id="1057" name="Freeform 80">
                    <a:extLst>
                      <a:ext uri="{FF2B5EF4-FFF2-40B4-BE49-F238E27FC236}">
                        <a16:creationId xmlns:a16="http://schemas.microsoft.com/office/drawing/2014/main" id="{7CFBF12A-489F-44EE-988B-E550737DB742}"/>
                      </a:ext>
                    </a:extLst>
                  </p:cNvPr>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Freeform 81">
                    <a:extLst>
                      <a:ext uri="{FF2B5EF4-FFF2-40B4-BE49-F238E27FC236}">
                        <a16:creationId xmlns:a16="http://schemas.microsoft.com/office/drawing/2014/main" id="{D76A2C59-3CF9-4459-8618-DD549746A181}"/>
                      </a:ext>
                    </a:extLst>
                  </p:cNvPr>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Freeform 82">
                    <a:extLst>
                      <a:ext uri="{FF2B5EF4-FFF2-40B4-BE49-F238E27FC236}">
                        <a16:creationId xmlns:a16="http://schemas.microsoft.com/office/drawing/2014/main" id="{2DAAA968-F59B-4E54-B59E-FBDEEE792CA2}"/>
                      </a:ext>
                    </a:extLst>
                  </p:cNvPr>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Freeform 83">
                  <a:extLst>
                    <a:ext uri="{FF2B5EF4-FFF2-40B4-BE49-F238E27FC236}">
                      <a16:creationId xmlns:a16="http://schemas.microsoft.com/office/drawing/2014/main" id="{BB093EDB-F5F9-4AC5-BB9B-A3CA6D61E781}"/>
                    </a:ext>
                  </a:extLst>
                </p:cNvPr>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84">
                  <a:extLst>
                    <a:ext uri="{FF2B5EF4-FFF2-40B4-BE49-F238E27FC236}">
                      <a16:creationId xmlns:a16="http://schemas.microsoft.com/office/drawing/2014/main" id="{4BFB9B61-D7D8-4AC5-BA96-D996E5F91E12}"/>
                    </a:ext>
                  </a:extLst>
                </p:cNvPr>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85">
                  <a:extLst>
                    <a:ext uri="{FF2B5EF4-FFF2-40B4-BE49-F238E27FC236}">
                      <a16:creationId xmlns:a16="http://schemas.microsoft.com/office/drawing/2014/main" id="{00C0F56A-EF22-46B9-B4B8-27EED882C1BD}"/>
                    </a:ext>
                  </a:extLst>
                </p:cNvPr>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86">
                  <a:extLst>
                    <a:ext uri="{FF2B5EF4-FFF2-40B4-BE49-F238E27FC236}">
                      <a16:creationId xmlns:a16="http://schemas.microsoft.com/office/drawing/2014/main" id="{1C9A1E0E-1F62-433D-A92D-F0958E7001C3}"/>
                    </a:ext>
                  </a:extLst>
                </p:cNvPr>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87">
                  <a:extLst>
                    <a:ext uri="{FF2B5EF4-FFF2-40B4-BE49-F238E27FC236}">
                      <a16:creationId xmlns:a16="http://schemas.microsoft.com/office/drawing/2014/main" id="{11C4D201-7506-493E-8B21-E2B077E28E79}"/>
                    </a:ext>
                  </a:extLst>
                </p:cNvPr>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88">
                  <a:extLst>
                    <a:ext uri="{FF2B5EF4-FFF2-40B4-BE49-F238E27FC236}">
                      <a16:creationId xmlns:a16="http://schemas.microsoft.com/office/drawing/2014/main" id="{2E6B1710-A1E4-4AD4-A223-D416531D83CD}"/>
                    </a:ext>
                  </a:extLst>
                </p:cNvPr>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89">
                  <a:extLst>
                    <a:ext uri="{FF2B5EF4-FFF2-40B4-BE49-F238E27FC236}">
                      <a16:creationId xmlns:a16="http://schemas.microsoft.com/office/drawing/2014/main" id="{C4EB79A5-A854-4A25-A863-45C6CD38AB55}"/>
                    </a:ext>
                  </a:extLst>
                </p:cNvPr>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90">
                  <a:extLst>
                    <a:ext uri="{FF2B5EF4-FFF2-40B4-BE49-F238E27FC236}">
                      <a16:creationId xmlns:a16="http://schemas.microsoft.com/office/drawing/2014/main" id="{03CD8421-1CCC-4A68-BC67-45CD82B305A0}"/>
                    </a:ext>
                  </a:extLst>
                </p:cNvPr>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91">
                  <a:extLst>
                    <a:ext uri="{FF2B5EF4-FFF2-40B4-BE49-F238E27FC236}">
                      <a16:creationId xmlns:a16="http://schemas.microsoft.com/office/drawing/2014/main" id="{21622836-1CEC-4753-94F4-B97D18527971}"/>
                    </a:ext>
                  </a:extLst>
                </p:cNvPr>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8" name="Group 92">
                <a:extLst>
                  <a:ext uri="{FF2B5EF4-FFF2-40B4-BE49-F238E27FC236}">
                    <a16:creationId xmlns:a16="http://schemas.microsoft.com/office/drawing/2014/main" id="{575986ED-28EA-42AB-90DB-4374583810ED}"/>
                  </a:ext>
                </a:extLst>
              </p:cNvPr>
              <p:cNvGrpSpPr>
                <a:grpSpLocks/>
              </p:cNvGrpSpPr>
              <p:nvPr/>
            </p:nvGrpSpPr>
            <p:grpSpPr bwMode="auto">
              <a:xfrm>
                <a:off x="2314" y="617"/>
                <a:ext cx="2387" cy="2766"/>
                <a:chOff x="2314" y="617"/>
                <a:chExt cx="2387" cy="2766"/>
              </a:xfrm>
            </p:grpSpPr>
            <p:sp>
              <p:nvSpPr>
                <p:cNvPr id="1039" name="Freeform 93">
                  <a:extLst>
                    <a:ext uri="{FF2B5EF4-FFF2-40B4-BE49-F238E27FC236}">
                      <a16:creationId xmlns:a16="http://schemas.microsoft.com/office/drawing/2014/main" id="{891B53DD-2D17-4283-92F6-514A7F405754}"/>
                    </a:ext>
                  </a:extLst>
                </p:cNvPr>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0" name="Group 94">
                  <a:extLst>
                    <a:ext uri="{FF2B5EF4-FFF2-40B4-BE49-F238E27FC236}">
                      <a16:creationId xmlns:a16="http://schemas.microsoft.com/office/drawing/2014/main" id="{11AB6674-59AE-4758-A153-2B980943500D}"/>
                    </a:ext>
                  </a:extLst>
                </p:cNvPr>
                <p:cNvGrpSpPr>
                  <a:grpSpLocks/>
                </p:cNvGrpSpPr>
                <p:nvPr/>
              </p:nvGrpSpPr>
              <p:grpSpPr bwMode="auto">
                <a:xfrm>
                  <a:off x="2395" y="617"/>
                  <a:ext cx="526" cy="620"/>
                  <a:chOff x="2395" y="617"/>
                  <a:chExt cx="526" cy="620"/>
                </a:xfrm>
              </p:grpSpPr>
              <p:grpSp>
                <p:nvGrpSpPr>
                  <p:cNvPr id="1043" name="Group 95">
                    <a:extLst>
                      <a:ext uri="{FF2B5EF4-FFF2-40B4-BE49-F238E27FC236}">
                        <a16:creationId xmlns:a16="http://schemas.microsoft.com/office/drawing/2014/main" id="{F5560254-B0AE-4905-AE83-542288E33036}"/>
                      </a:ext>
                    </a:extLst>
                  </p:cNvPr>
                  <p:cNvGrpSpPr>
                    <a:grpSpLocks/>
                  </p:cNvGrpSpPr>
                  <p:nvPr/>
                </p:nvGrpSpPr>
                <p:grpSpPr bwMode="auto">
                  <a:xfrm>
                    <a:off x="2603" y="1004"/>
                    <a:ext cx="165" cy="233"/>
                    <a:chOff x="2603" y="1004"/>
                    <a:chExt cx="165" cy="233"/>
                  </a:xfrm>
                </p:grpSpPr>
                <p:sp>
                  <p:nvSpPr>
                    <p:cNvPr id="1045" name="Freeform 96">
                      <a:extLst>
                        <a:ext uri="{FF2B5EF4-FFF2-40B4-BE49-F238E27FC236}">
                          <a16:creationId xmlns:a16="http://schemas.microsoft.com/office/drawing/2014/main" id="{A8A323D9-E0A1-4BE0-831F-26CE442C9451}"/>
                        </a:ext>
                      </a:extLst>
                    </p:cNvPr>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97">
                      <a:extLst>
                        <a:ext uri="{FF2B5EF4-FFF2-40B4-BE49-F238E27FC236}">
                          <a16:creationId xmlns:a16="http://schemas.microsoft.com/office/drawing/2014/main" id="{A9CAA008-FA28-447A-AA1F-ACA1FE759724}"/>
                        </a:ext>
                      </a:extLst>
                    </p:cNvPr>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4" name="Freeform 98">
                    <a:extLst>
                      <a:ext uri="{FF2B5EF4-FFF2-40B4-BE49-F238E27FC236}">
                        <a16:creationId xmlns:a16="http://schemas.microsoft.com/office/drawing/2014/main" id="{31AF9D51-FD70-40BA-885D-5D5D44F596F3}"/>
                      </a:ext>
                    </a:extLst>
                  </p:cNvPr>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1" name="Freeform 99">
                  <a:extLst>
                    <a:ext uri="{FF2B5EF4-FFF2-40B4-BE49-F238E27FC236}">
                      <a16:creationId xmlns:a16="http://schemas.microsoft.com/office/drawing/2014/main" id="{B97260C4-6229-436F-BDFA-15858F7AAB24}"/>
                    </a:ext>
                  </a:extLst>
                </p:cNvPr>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0">
                  <a:extLst>
                    <a:ext uri="{FF2B5EF4-FFF2-40B4-BE49-F238E27FC236}">
                      <a16:creationId xmlns:a16="http://schemas.microsoft.com/office/drawing/2014/main" id="{5F53B205-B6E2-49F1-AAA7-B73BCD62F7B8}"/>
                    </a:ext>
                  </a:extLst>
                </p:cNvPr>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29" name="Group 101">
              <a:extLst>
                <a:ext uri="{FF2B5EF4-FFF2-40B4-BE49-F238E27FC236}">
                  <a16:creationId xmlns:a16="http://schemas.microsoft.com/office/drawing/2014/main" id="{570DED6D-2541-4E86-BDB3-4995D84F2889}"/>
                </a:ext>
              </a:extLst>
            </p:cNvPr>
            <p:cNvGrpSpPr>
              <a:grpSpLocks/>
            </p:cNvGrpSpPr>
            <p:nvPr/>
          </p:nvGrpSpPr>
          <p:grpSpPr bwMode="auto">
            <a:xfrm>
              <a:off x="92" y="615"/>
              <a:ext cx="1865" cy="3311"/>
              <a:chOff x="92" y="615"/>
              <a:chExt cx="1865" cy="3311"/>
            </a:xfrm>
          </p:grpSpPr>
          <p:sp>
            <p:nvSpPr>
              <p:cNvPr id="1030" name="Freeform 102">
                <a:extLst>
                  <a:ext uri="{FF2B5EF4-FFF2-40B4-BE49-F238E27FC236}">
                    <a16:creationId xmlns:a16="http://schemas.microsoft.com/office/drawing/2014/main" id="{E4A86ACE-BFD5-4D2E-BA52-CE7662FF90A1}"/>
                  </a:ext>
                </a:extLst>
              </p:cNvPr>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103">
                <a:extLst>
                  <a:ext uri="{FF2B5EF4-FFF2-40B4-BE49-F238E27FC236}">
                    <a16:creationId xmlns:a16="http://schemas.microsoft.com/office/drawing/2014/main" id="{91DB9904-2C63-45E0-AA2D-BF834F4F4EED}"/>
                  </a:ext>
                </a:extLst>
              </p:cNvPr>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104">
                <a:extLst>
                  <a:ext uri="{FF2B5EF4-FFF2-40B4-BE49-F238E27FC236}">
                    <a16:creationId xmlns:a16="http://schemas.microsoft.com/office/drawing/2014/main" id="{0263F098-4C4F-4CDD-B1C1-D41835A2EC76}"/>
                  </a:ext>
                </a:extLst>
              </p:cNvPr>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105">
                <a:extLst>
                  <a:ext uri="{FF2B5EF4-FFF2-40B4-BE49-F238E27FC236}">
                    <a16:creationId xmlns:a16="http://schemas.microsoft.com/office/drawing/2014/main" id="{8E627578-5567-4E00-B22D-1690B0430B3A}"/>
                  </a:ext>
                </a:extLst>
              </p:cNvPr>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6">
                <a:extLst>
                  <a:ext uri="{FF2B5EF4-FFF2-40B4-BE49-F238E27FC236}">
                    <a16:creationId xmlns:a16="http://schemas.microsoft.com/office/drawing/2014/main" id="{C9AA3089-9D99-445C-9033-D26B69A7994A}"/>
                  </a:ext>
                </a:extLst>
              </p:cNvPr>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07">
                <a:extLst>
                  <a:ext uri="{FF2B5EF4-FFF2-40B4-BE49-F238E27FC236}">
                    <a16:creationId xmlns:a16="http://schemas.microsoft.com/office/drawing/2014/main" id="{EA91C691-1AC6-4FF4-BBC6-CE967B01FDA2}"/>
                  </a:ext>
                </a:extLst>
              </p:cNvPr>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 bg1="dk2" tx1="lt1" bg2="dk1" tx2="lt2" accent1="accent1" accent2="accent2" accent3="accent3" accent4="accent4" accent5="accent5" accent6="accent6" hlink="hlink" folHlink="folHlink"/>
  <p:sldLayoutIdLst>
    <p:sldLayoutId id="2147483778" r:id="rId1"/>
    <p:sldLayoutId id="2147483772" r:id="rId2"/>
    <p:sldLayoutId id="2147483773" r:id="rId3"/>
    <p:sldLayoutId id="2147483774" r:id="rId4"/>
    <p:sldLayoutId id="2147483775" r:id="rId5"/>
    <p:sldLayoutId id="2147483776" r:id="rId6"/>
    <p:sldLayoutId id="2147483777"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000">
          <a:solidFill>
            <a:srgbClr val="FFFF99"/>
          </a:solidFill>
          <a:latin typeface="+mj-lt"/>
          <a:ea typeface="+mj-ea"/>
          <a:cs typeface="+mj-cs"/>
        </a:defRPr>
      </a:lvl1pPr>
      <a:lvl2pPr algn="ctr" rtl="0" eaLnBrk="0" fontAlgn="base" hangingPunct="0">
        <a:spcBef>
          <a:spcPct val="0"/>
        </a:spcBef>
        <a:spcAft>
          <a:spcPct val="0"/>
        </a:spcAft>
        <a:defRPr sz="4000">
          <a:solidFill>
            <a:srgbClr val="FFFF99"/>
          </a:solidFill>
          <a:latin typeface="Arial" charset="0"/>
        </a:defRPr>
      </a:lvl2pPr>
      <a:lvl3pPr algn="ctr" rtl="0" eaLnBrk="0" fontAlgn="base" hangingPunct="0">
        <a:spcBef>
          <a:spcPct val="0"/>
        </a:spcBef>
        <a:spcAft>
          <a:spcPct val="0"/>
        </a:spcAft>
        <a:defRPr sz="4000">
          <a:solidFill>
            <a:srgbClr val="FFFF99"/>
          </a:solidFill>
          <a:latin typeface="Arial" charset="0"/>
        </a:defRPr>
      </a:lvl3pPr>
      <a:lvl4pPr algn="ctr" rtl="0" eaLnBrk="0" fontAlgn="base" hangingPunct="0">
        <a:spcBef>
          <a:spcPct val="0"/>
        </a:spcBef>
        <a:spcAft>
          <a:spcPct val="0"/>
        </a:spcAft>
        <a:defRPr sz="4000">
          <a:solidFill>
            <a:srgbClr val="FFFF99"/>
          </a:solidFill>
          <a:latin typeface="Arial" charset="0"/>
        </a:defRPr>
      </a:lvl4pPr>
      <a:lvl5pPr algn="ctr" rtl="0" eaLnBrk="0" fontAlgn="base" hangingPunct="0">
        <a:spcBef>
          <a:spcPct val="0"/>
        </a:spcBef>
        <a:spcAft>
          <a:spcPct val="0"/>
        </a:spcAft>
        <a:defRPr sz="4000">
          <a:solidFill>
            <a:srgbClr val="FFFF99"/>
          </a:solidFill>
          <a:latin typeface="Arial" charset="0"/>
        </a:defRPr>
      </a:lvl5pPr>
      <a:lvl6pPr marL="457200" algn="ctr" rtl="0" eaLnBrk="0" fontAlgn="base" hangingPunct="0">
        <a:spcBef>
          <a:spcPct val="0"/>
        </a:spcBef>
        <a:spcAft>
          <a:spcPct val="0"/>
        </a:spcAft>
        <a:defRPr sz="4000">
          <a:solidFill>
            <a:srgbClr val="FFFF99"/>
          </a:solidFill>
          <a:latin typeface="Arial" charset="0"/>
        </a:defRPr>
      </a:lvl6pPr>
      <a:lvl7pPr marL="914400" algn="ctr" rtl="0" eaLnBrk="0" fontAlgn="base" hangingPunct="0">
        <a:spcBef>
          <a:spcPct val="0"/>
        </a:spcBef>
        <a:spcAft>
          <a:spcPct val="0"/>
        </a:spcAft>
        <a:defRPr sz="4000">
          <a:solidFill>
            <a:srgbClr val="FFFF99"/>
          </a:solidFill>
          <a:latin typeface="Arial" charset="0"/>
        </a:defRPr>
      </a:lvl7pPr>
      <a:lvl8pPr marL="1371600" algn="ctr" rtl="0" eaLnBrk="0" fontAlgn="base" hangingPunct="0">
        <a:spcBef>
          <a:spcPct val="0"/>
        </a:spcBef>
        <a:spcAft>
          <a:spcPct val="0"/>
        </a:spcAft>
        <a:defRPr sz="4000">
          <a:solidFill>
            <a:srgbClr val="FFFF99"/>
          </a:solidFill>
          <a:latin typeface="Arial" charset="0"/>
        </a:defRPr>
      </a:lvl8pPr>
      <a:lvl9pPr marL="1828800" algn="ctr" rtl="0" eaLnBrk="0" fontAlgn="base" hangingPunct="0">
        <a:spcBef>
          <a:spcPct val="0"/>
        </a:spcBef>
        <a:spcAft>
          <a:spcPct val="0"/>
        </a:spcAft>
        <a:defRPr sz="4000">
          <a:solidFill>
            <a:srgbClr val="FFFF99"/>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65000"/>
        <a:buFont typeface="Monotype Sorts" pitchFamily="2"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cottonpickers.org/images/Truman.gif" TargetMode="External"/><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 Id="rId5" Type="http://schemas.openxmlformats.org/officeDocument/2006/relationships/image" Target="../media/image41.gif"/><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images.amazon.com/images/P/0871137380.01.THUMBZZZ.jpg" TargetMode="External"/><Relationship Id="rId3" Type="http://schemas.openxmlformats.org/officeDocument/2006/relationships/hyperlink" Target="http://donika.com/rwanda_8.jpg" TargetMode="External"/><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hyperlink" Target="http://www.theasc.com/magazine/jan99/dangerous/pg1.htm" TargetMode="External"/><Relationship Id="rId5" Type="http://schemas.openxmlformats.org/officeDocument/2006/relationships/image" Target="../media/image46.png"/><Relationship Id="rId10" Type="http://schemas.openxmlformats.org/officeDocument/2006/relationships/image" Target="../media/image49.jpeg"/><Relationship Id="rId4" Type="http://schemas.openxmlformats.org/officeDocument/2006/relationships/image" Target="../media/image45.jpeg"/><Relationship Id="rId9"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86000">
              <a:srgbClr val="4E72CA"/>
            </a:gs>
            <a:gs pos="5000">
              <a:schemeClr val="bg1"/>
            </a:gs>
            <a:gs pos="100000">
              <a:srgbClr val="4E72CA"/>
            </a:gs>
          </a:gsLst>
          <a:lin ang="5400000" scaled="1"/>
        </a:grad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2FA5B843-9F1D-4AAA-916D-FC2950CCD01D}"/>
              </a:ext>
            </a:extLst>
          </p:cNvPr>
          <p:cNvSpPr txBox="1">
            <a:spLocks noChangeArrowheads="1"/>
          </p:cNvSpPr>
          <p:nvPr/>
        </p:nvSpPr>
        <p:spPr bwMode="auto">
          <a:xfrm>
            <a:off x="1219200" y="2667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endParaRPr lang="en-US" altLang="en-US" sz="2000"/>
          </a:p>
        </p:txBody>
      </p:sp>
      <p:sp>
        <p:nvSpPr>
          <p:cNvPr id="4099" name="Text Box 3">
            <a:extLst>
              <a:ext uri="{FF2B5EF4-FFF2-40B4-BE49-F238E27FC236}">
                <a16:creationId xmlns:a16="http://schemas.microsoft.com/office/drawing/2014/main" id="{7ECF1A9F-D628-44D6-B5B3-6A14918A25EF}"/>
              </a:ext>
            </a:extLst>
          </p:cNvPr>
          <p:cNvSpPr txBox="1">
            <a:spLocks noChangeArrowheads="1"/>
          </p:cNvSpPr>
          <p:nvPr/>
        </p:nvSpPr>
        <p:spPr bwMode="auto">
          <a:xfrm>
            <a:off x="332048" y="518159"/>
            <a:ext cx="84799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81320" dir="8480412" algn="ctr" rotWithShape="0">
                    <a:srgbClr val="0A0A0A"/>
                  </a:outerShdw>
                </a:effectLst>
              </a14:hiddenEffects>
            </a:ext>
          </a:extLst>
        </p:spPr>
        <p:txBody>
          <a:bodyPr wrap="square">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a:spcBef>
                <a:spcPct val="50000"/>
              </a:spcBef>
            </a:pPr>
            <a:r>
              <a:rPr lang="en-GB" altLang="en-US" sz="5400" b="1" dirty="0">
                <a:solidFill>
                  <a:srgbClr val="FFFFCC"/>
                </a:solidFill>
                <a:latin typeface="Arial" panose="020B0604020202020204" pitchFamily="34" charset="0"/>
              </a:rPr>
              <a:t>The UN Security Council</a:t>
            </a:r>
          </a:p>
        </p:txBody>
      </p:sp>
      <p:sp>
        <p:nvSpPr>
          <p:cNvPr id="5124" name="Text Box 5">
            <a:extLst>
              <a:ext uri="{FF2B5EF4-FFF2-40B4-BE49-F238E27FC236}">
                <a16:creationId xmlns:a16="http://schemas.microsoft.com/office/drawing/2014/main" id="{767FB96F-8BD9-423F-834E-E8791C31326B}"/>
              </a:ext>
            </a:extLst>
          </p:cNvPr>
          <p:cNvSpPr txBox="1">
            <a:spLocks noChangeArrowheads="1"/>
          </p:cNvSpPr>
          <p:nvPr/>
        </p:nvSpPr>
        <p:spPr bwMode="auto">
          <a:xfrm>
            <a:off x="2740025" y="5151242"/>
            <a:ext cx="366395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ctr" eaLnBrk="1" hangingPunct="1">
              <a:defRPr/>
            </a:pPr>
            <a:r>
              <a:rPr lang="en-CA" altLang="en-US" sz="2400" dirty="0">
                <a:latin typeface="+mn-lt"/>
              </a:rPr>
              <a:t>Dr. Walter Dorn</a:t>
            </a:r>
          </a:p>
          <a:p>
            <a:pPr algn="ctr" eaLnBrk="1" hangingPunct="1">
              <a:defRPr/>
            </a:pPr>
            <a:r>
              <a:rPr lang="en-CA" altLang="en-US" sz="2400" dirty="0">
                <a:latin typeface="+mn-lt"/>
              </a:rPr>
              <a:t>Canadian Forces College</a:t>
            </a:r>
          </a:p>
          <a:p>
            <a:pPr algn="ctr" eaLnBrk="1" hangingPunct="1">
              <a:defRPr/>
            </a:pPr>
            <a:r>
              <a:rPr lang="en-CA" altLang="en-US" sz="2400" dirty="0">
                <a:latin typeface="+mn-lt"/>
              </a:rPr>
              <a:t>21 January 2019</a:t>
            </a:r>
          </a:p>
        </p:txBody>
      </p:sp>
      <p:pic>
        <p:nvPicPr>
          <p:cNvPr id="1026" name="Picture 2" descr="https://europeanspallationsource.se/sites/default/files/styles/landscape/public/images/front-puffs/2018-05/1470147012007.png?itok=U1c3bqhO">
            <a:extLst>
              <a:ext uri="{FF2B5EF4-FFF2-40B4-BE49-F238E27FC236}">
                <a16:creationId xmlns:a16="http://schemas.microsoft.com/office/drawing/2014/main" id="{D7FC8149-473F-4B21-93DB-6142036EB1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99656" y="1721933"/>
            <a:ext cx="2944688" cy="319544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t>World War II</a:t>
            </a:r>
          </a:p>
        </p:txBody>
      </p:sp>
      <p:sp>
        <p:nvSpPr>
          <p:cNvPr id="35843" name="Rectangle 3"/>
          <p:cNvSpPr>
            <a:spLocks noGrp="1" noChangeArrowheads="1"/>
          </p:cNvSpPr>
          <p:nvPr>
            <p:ph type="body" sz="half" idx="1"/>
          </p:nvPr>
        </p:nvSpPr>
        <p:spPr>
          <a:xfrm>
            <a:off x="457200" y="1600200"/>
            <a:ext cx="8219256" cy="4495800"/>
          </a:xfrm>
        </p:spPr>
        <p:txBody>
          <a:bodyPr/>
          <a:lstStyle/>
          <a:p>
            <a:pPr eaLnBrk="1" hangingPunct="1">
              <a:lnSpc>
                <a:spcPct val="90000"/>
              </a:lnSpc>
              <a:spcBef>
                <a:spcPts val="500"/>
              </a:spcBef>
              <a:spcAft>
                <a:spcPts val="500"/>
              </a:spcAft>
            </a:pPr>
            <a:r>
              <a:rPr lang="en-GB" sz="2800" dirty="0"/>
              <a:t>League of Nations unsupported</a:t>
            </a:r>
          </a:p>
          <a:p>
            <a:pPr eaLnBrk="1" hangingPunct="1">
              <a:lnSpc>
                <a:spcPct val="90000"/>
              </a:lnSpc>
              <a:spcBef>
                <a:spcPts val="500"/>
              </a:spcBef>
              <a:spcAft>
                <a:spcPts val="500"/>
              </a:spcAft>
            </a:pPr>
            <a:r>
              <a:rPr lang="en-GB" sz="2800" dirty="0"/>
              <a:t>Declaration by United Nations (1 January 1942)</a:t>
            </a:r>
          </a:p>
        </p:txBody>
      </p:sp>
      <p:pic>
        <p:nvPicPr>
          <p:cNvPr id="6" name="Picture 5" descr="8772">
            <a:extLst>
              <a:ext uri="{FF2B5EF4-FFF2-40B4-BE49-F238E27FC236}">
                <a16:creationId xmlns:a16="http://schemas.microsoft.com/office/drawing/2014/main" id="{C435F8AE-9093-448D-8B0E-2DA4EE12086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3203" y="3933056"/>
            <a:ext cx="4667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41B8A3-40C2-4ABA-8234-F97D38B1CE65}"/>
              </a:ext>
            </a:extLst>
          </p:cNvPr>
          <p:cNvSpPr txBox="1"/>
          <p:nvPr/>
        </p:nvSpPr>
        <p:spPr>
          <a:xfrm>
            <a:off x="899593" y="2656969"/>
            <a:ext cx="6624735" cy="923330"/>
          </a:xfrm>
          <a:prstGeom prst="rect">
            <a:avLst/>
          </a:prstGeom>
          <a:noFill/>
        </p:spPr>
        <p:txBody>
          <a:bodyPr wrap="square" rtlCol="0">
            <a:spAutoFit/>
          </a:bodyPr>
          <a:lstStyle/>
          <a:p>
            <a:r>
              <a:rPr lang="en-US" sz="1800" dirty="0"/>
              <a:t>“defend life, liberty, independence and religious freedom, and to preserve human rights and justice in their own lands as well as in other lands”</a:t>
            </a:r>
          </a:p>
        </p:txBody>
      </p:sp>
    </p:spTree>
    <p:extLst>
      <p:ext uri="{BB962C8B-B14F-4D97-AF65-F5344CB8AC3E}">
        <p14:creationId xmlns:p14="http://schemas.microsoft.com/office/powerpoint/2010/main" val="82432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7A2B4D-12F0-4181-A2B3-2F0DB327D7B0}"/>
              </a:ext>
            </a:extLst>
          </p:cNvPr>
          <p:cNvSpPr>
            <a:spLocks noGrp="1"/>
          </p:cNvSpPr>
          <p:nvPr>
            <p:ph type="ctrTitle"/>
          </p:nvPr>
        </p:nvSpPr>
        <p:spPr>
          <a:xfrm>
            <a:off x="611560" y="2564904"/>
            <a:ext cx="7772400" cy="1470025"/>
          </a:xfrm>
        </p:spPr>
        <p:txBody>
          <a:bodyPr/>
          <a:lstStyle/>
          <a:p>
            <a:r>
              <a:rPr lang="en-US" b="1" dirty="0"/>
              <a:t>UN Charter</a:t>
            </a:r>
            <a:endParaRPr lang="en-US" dirty="0"/>
          </a:p>
        </p:txBody>
      </p:sp>
      <p:sp>
        <p:nvSpPr>
          <p:cNvPr id="4" name="Subtitle 3">
            <a:extLst>
              <a:ext uri="{FF2B5EF4-FFF2-40B4-BE49-F238E27FC236}">
                <a16:creationId xmlns:a16="http://schemas.microsoft.com/office/drawing/2014/main" id="{FB20DB12-50E2-4A9B-B2B2-AEE99B3357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964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F011C-71E4-4A25-BB7F-1B07F6B31E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60" y="0"/>
            <a:ext cx="9252520" cy="6869027"/>
          </a:xfrm>
          <a:prstGeom prst="rect">
            <a:avLst/>
          </a:prstGeom>
        </p:spPr>
      </p:pic>
      <p:pic>
        <p:nvPicPr>
          <p:cNvPr id="5" name="Picture 4">
            <a:extLst>
              <a:ext uri="{FF2B5EF4-FFF2-40B4-BE49-F238E27FC236}">
                <a16:creationId xmlns:a16="http://schemas.microsoft.com/office/drawing/2014/main" id="{175CC196-C487-4AA2-A3AC-AC6875E1DA43}"/>
              </a:ext>
            </a:extLst>
          </p:cNvPr>
          <p:cNvPicPr>
            <a:picLocks noChangeAspect="1"/>
          </p:cNvPicPr>
          <p:nvPr/>
        </p:nvPicPr>
        <p:blipFill>
          <a:blip r:embed="rId4"/>
          <a:stretch>
            <a:fillRect/>
          </a:stretch>
        </p:blipFill>
        <p:spPr>
          <a:xfrm>
            <a:off x="6074328" y="4941168"/>
            <a:ext cx="3044380" cy="1916832"/>
          </a:xfrm>
          <a:prstGeom prst="rect">
            <a:avLst/>
          </a:prstGeom>
        </p:spPr>
      </p:pic>
      <p:sp>
        <p:nvSpPr>
          <p:cNvPr id="2" name="Rectangle 1">
            <a:extLst>
              <a:ext uri="{FF2B5EF4-FFF2-40B4-BE49-F238E27FC236}">
                <a16:creationId xmlns:a16="http://schemas.microsoft.com/office/drawing/2014/main" id="{9D4B1A24-26C0-41A6-A3A1-8829F44EF556}"/>
              </a:ext>
            </a:extLst>
          </p:cNvPr>
          <p:cNvSpPr/>
          <p:nvPr/>
        </p:nvSpPr>
        <p:spPr>
          <a:xfrm rot="16200000">
            <a:off x="-344114" y="6214495"/>
            <a:ext cx="966931" cy="230832"/>
          </a:xfrm>
          <a:prstGeom prst="rect">
            <a:avLst/>
          </a:prstGeom>
        </p:spPr>
        <p:txBody>
          <a:bodyPr wrap="none">
            <a:spAutoFit/>
          </a:bodyPr>
          <a:lstStyle/>
          <a:p>
            <a:r>
              <a:rPr lang="en-US" sz="900" dirty="0"/>
              <a:t>UN Photo 84214</a:t>
            </a:r>
          </a:p>
        </p:txBody>
      </p:sp>
    </p:spTree>
    <p:extLst>
      <p:ext uri="{BB962C8B-B14F-4D97-AF65-F5344CB8AC3E}">
        <p14:creationId xmlns:p14="http://schemas.microsoft.com/office/powerpoint/2010/main" val="132023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A5698"/>
            </a:gs>
            <a:gs pos="100000">
              <a:schemeClr val="bg1"/>
            </a:gs>
          </a:gsLst>
          <a:lin ang="27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dirty="0"/>
              <a:t>From League to UN</a:t>
            </a:r>
          </a:p>
        </p:txBody>
      </p:sp>
      <p:sp>
        <p:nvSpPr>
          <p:cNvPr id="40963" name="Rectangle 3"/>
          <p:cNvSpPr>
            <a:spLocks noGrp="1" noChangeArrowheads="1"/>
          </p:cNvSpPr>
          <p:nvPr>
            <p:ph type="body" sz="half" idx="1"/>
          </p:nvPr>
        </p:nvSpPr>
        <p:spPr>
          <a:xfrm>
            <a:off x="4547872" y="4564353"/>
            <a:ext cx="3816350" cy="1897063"/>
          </a:xfrm>
        </p:spPr>
        <p:txBody>
          <a:bodyPr/>
          <a:lstStyle/>
          <a:p>
            <a:pPr algn="ctr" eaLnBrk="1" hangingPunct="1">
              <a:buFontTx/>
              <a:buNone/>
            </a:pPr>
            <a:r>
              <a:rPr lang="en-US" sz="2800" dirty="0"/>
              <a:t>Security Council</a:t>
            </a:r>
          </a:p>
          <a:p>
            <a:pPr algn="ctr" eaLnBrk="1" hangingPunct="1">
              <a:buFontTx/>
              <a:buNone/>
            </a:pPr>
            <a:br>
              <a:rPr lang="en-US" sz="2400" dirty="0"/>
            </a:br>
            <a:r>
              <a:rPr lang="en-US" sz="2400" dirty="0"/>
              <a:t>Five permanent:</a:t>
            </a:r>
          </a:p>
          <a:p>
            <a:pPr algn="ctr" eaLnBrk="1" hangingPunct="1">
              <a:buFontTx/>
              <a:buNone/>
            </a:pPr>
            <a:r>
              <a:rPr lang="en-US" sz="2000" dirty="0"/>
              <a:t>China, France, UK, USA, USSR/Russia</a:t>
            </a:r>
          </a:p>
        </p:txBody>
      </p:sp>
      <p:pic>
        <p:nvPicPr>
          <p:cNvPr id="40964" name="Picture 4" descr="security%20council"/>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4932363" y="1700213"/>
            <a:ext cx="3429000" cy="2576512"/>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Rectangle 5"/>
          <p:cNvSpPr>
            <a:spLocks noChangeArrowheads="1"/>
          </p:cNvSpPr>
          <p:nvPr/>
        </p:nvSpPr>
        <p:spPr bwMode="auto">
          <a:xfrm>
            <a:off x="744140" y="4609878"/>
            <a:ext cx="3429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latinLnBrk="1">
              <a:spcBef>
                <a:spcPct val="20000"/>
              </a:spcBef>
            </a:pPr>
            <a:r>
              <a:rPr lang="en-US" sz="2800" dirty="0">
                <a:effectLst>
                  <a:outerShdw blurRad="38100" dist="38100" dir="2700000" algn="tl">
                    <a:srgbClr val="000000"/>
                  </a:outerShdw>
                </a:effectLst>
                <a:latin typeface="+mn-lt"/>
              </a:rPr>
              <a:t>Council</a:t>
            </a:r>
          </a:p>
          <a:p>
            <a:pPr marL="342900" indent="-342900" algn="ctr" latinLnBrk="1">
              <a:spcBef>
                <a:spcPct val="20000"/>
              </a:spcBef>
            </a:pPr>
            <a:br>
              <a:rPr lang="en-US" sz="2400" dirty="0">
                <a:effectLst>
                  <a:outerShdw blurRad="38100" dist="38100" dir="2700000" algn="tl">
                    <a:srgbClr val="000000"/>
                  </a:outerShdw>
                </a:effectLst>
                <a:latin typeface="+mn-lt"/>
              </a:rPr>
            </a:br>
            <a:r>
              <a:rPr lang="en-US" sz="2400" dirty="0">
                <a:effectLst>
                  <a:outerShdw blurRad="38100" dist="38100" dir="2700000" algn="tl">
                    <a:srgbClr val="000000"/>
                  </a:outerShdw>
                </a:effectLst>
                <a:latin typeface="+mn-lt"/>
              </a:rPr>
              <a:t>Four permanent: </a:t>
            </a:r>
          </a:p>
          <a:p>
            <a:pPr marL="342900" indent="-342900" algn="ctr" latinLnBrk="1">
              <a:spcBef>
                <a:spcPct val="20000"/>
              </a:spcBef>
            </a:pPr>
            <a:r>
              <a:rPr lang="en-US" sz="2000" dirty="0">
                <a:ea typeface="굴림" charset="-127"/>
              </a:rPr>
              <a:t>France, Italy, Japan &amp; UK</a:t>
            </a:r>
          </a:p>
        </p:txBody>
      </p:sp>
      <p:pic>
        <p:nvPicPr>
          <p:cNvPr id="40966" name="Picture 6" descr="90854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435" y="1387705"/>
            <a:ext cx="3858239" cy="295030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security%20council">
            <a:extLst>
              <a:ext uri="{FF2B5EF4-FFF2-40B4-BE49-F238E27FC236}">
                <a16:creationId xmlns:a16="http://schemas.microsoft.com/office/drawing/2014/main" id="{74FAF326-6723-47B3-956E-42B884802E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084763" y="1852613"/>
            <a:ext cx="3429000" cy="2576512"/>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security%20council">
            <a:extLst>
              <a:ext uri="{FF2B5EF4-FFF2-40B4-BE49-F238E27FC236}">
                <a16:creationId xmlns:a16="http://schemas.microsoft.com/office/drawing/2014/main" id="{3CCDAF0E-CE21-4802-979C-59D015F99D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626" y="1388696"/>
            <a:ext cx="3926474" cy="2950308"/>
          </a:xfrm>
          <a:prstGeom prst="rect">
            <a:avLst/>
          </a:prstGeom>
          <a:noFill/>
          <a:ln w="57150" cmpd="thinThick">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03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dirty="0"/>
              <a:t>Secretariat</a:t>
            </a:r>
          </a:p>
        </p:txBody>
      </p:sp>
      <p:sp>
        <p:nvSpPr>
          <p:cNvPr id="44035" name="Rectangle 1027"/>
          <p:cNvSpPr>
            <a:spLocks noGrp="1" noChangeArrowheads="1"/>
          </p:cNvSpPr>
          <p:nvPr>
            <p:ph type="body" sz="half" idx="1"/>
          </p:nvPr>
        </p:nvSpPr>
        <p:spPr>
          <a:xfrm>
            <a:off x="1114884" y="4957043"/>
            <a:ext cx="3817938" cy="1224136"/>
          </a:xfrm>
        </p:spPr>
        <p:txBody>
          <a:bodyPr/>
          <a:lstStyle/>
          <a:p>
            <a:pPr algn="ctr" eaLnBrk="1" hangingPunct="1">
              <a:buFontTx/>
              <a:buNone/>
            </a:pPr>
            <a:r>
              <a:rPr lang="en-US" sz="2800" dirty="0"/>
              <a:t>Geneva</a:t>
            </a:r>
          </a:p>
          <a:p>
            <a:pPr algn="ctr" eaLnBrk="1" hangingPunct="1">
              <a:buFontTx/>
              <a:buNone/>
            </a:pPr>
            <a:r>
              <a:rPr lang="en-US" sz="2800" dirty="0"/>
              <a:t>Palais des Nations</a:t>
            </a:r>
          </a:p>
        </p:txBody>
      </p:sp>
      <p:pic>
        <p:nvPicPr>
          <p:cNvPr id="44036" name="Picture 1028" descr="gen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685" y="1588612"/>
            <a:ext cx="4234600" cy="31759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1029" descr="UN%20Secretaria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292725" y="1905000"/>
            <a:ext cx="2000250" cy="2543175"/>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8" name="Text Box 1030"/>
          <p:cNvSpPr txBox="1">
            <a:spLocks noChangeArrowheads="1"/>
          </p:cNvSpPr>
          <p:nvPr/>
        </p:nvSpPr>
        <p:spPr bwMode="auto">
          <a:xfrm>
            <a:off x="5332229" y="5019288"/>
            <a:ext cx="3052266" cy="112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dirty="0">
                <a:effectLst>
                  <a:outerShdw blurRad="38100" dist="38100" dir="2700000" algn="tl">
                    <a:srgbClr val="000000"/>
                  </a:outerShdw>
                </a:effectLst>
                <a:latin typeface="+mn-lt"/>
              </a:rPr>
              <a:t>New York</a:t>
            </a:r>
          </a:p>
          <a:p>
            <a:pPr algn="ctr" eaLnBrk="1" hangingPunct="1">
              <a:lnSpc>
                <a:spcPct val="120000"/>
              </a:lnSpc>
            </a:pPr>
            <a:r>
              <a:rPr lang="en-US" sz="2800" dirty="0">
                <a:effectLst>
                  <a:outerShdw blurRad="38100" dist="38100" dir="2700000" algn="tl">
                    <a:srgbClr val="000000"/>
                  </a:outerShdw>
                </a:effectLst>
                <a:latin typeface="+mn-lt"/>
              </a:rPr>
              <a:t>Headquarters</a:t>
            </a:r>
          </a:p>
        </p:txBody>
      </p:sp>
      <p:pic>
        <p:nvPicPr>
          <p:cNvPr id="7" name="Picture 1029" descr="UN%20Secretariat">
            <a:extLst>
              <a:ext uri="{FF2B5EF4-FFF2-40B4-BE49-F238E27FC236}">
                <a16:creationId xmlns:a16="http://schemas.microsoft.com/office/drawing/2014/main" id="{C8F4D3B5-275C-4247-846A-8714A5970F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45125" y="2057400"/>
            <a:ext cx="2000250" cy="2543175"/>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2457A226-43AA-447E-BC36-B63B79582A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6923" y="1558143"/>
            <a:ext cx="2622878" cy="3297549"/>
          </a:xfrm>
          <a:prstGeom prst="rect">
            <a:avLst/>
          </a:prstGeom>
        </p:spPr>
      </p:pic>
    </p:spTree>
    <p:extLst>
      <p:ext uri="{BB962C8B-B14F-4D97-AF65-F5344CB8AC3E}">
        <p14:creationId xmlns:p14="http://schemas.microsoft.com/office/powerpoint/2010/main" val="329981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Charter of the United Nations</a:t>
            </a:r>
            <a:endParaRPr lang="tr-TR" dirty="0"/>
          </a:p>
        </p:txBody>
      </p:sp>
      <p:pic>
        <p:nvPicPr>
          <p:cNvPr id="2050" name="Picture 2" descr="Cover of the UN Chart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32788" y="1263998"/>
            <a:ext cx="2136364" cy="27801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87D9CF6-3E46-4676-9E4D-94AEA45486BB}"/>
              </a:ext>
            </a:extLst>
          </p:cNvPr>
          <p:cNvSpPr>
            <a:spLocks noGrp="1"/>
          </p:cNvSpPr>
          <p:nvPr>
            <p:ph idx="1"/>
          </p:nvPr>
        </p:nvSpPr>
        <p:spPr>
          <a:xfrm>
            <a:off x="776264" y="1240662"/>
            <a:ext cx="7992888" cy="4525963"/>
          </a:xfrm>
        </p:spPr>
        <p:txBody>
          <a:bodyPr/>
          <a:lstStyle/>
          <a:p>
            <a:pPr marL="0" indent="0">
              <a:buNone/>
            </a:pPr>
            <a:r>
              <a:rPr lang="en-US" sz="2800" dirty="0"/>
              <a:t>Preamble</a:t>
            </a:r>
          </a:p>
          <a:p>
            <a:pPr marL="0" indent="0">
              <a:buNone/>
            </a:pPr>
            <a:r>
              <a:rPr lang="en-US" sz="2800" dirty="0"/>
              <a:t>I: Purposes and Principles</a:t>
            </a:r>
          </a:p>
          <a:p>
            <a:pPr marL="0" indent="0">
              <a:buNone/>
            </a:pPr>
            <a:r>
              <a:rPr lang="en-US" sz="2800" dirty="0"/>
              <a:t>II: Membership</a:t>
            </a:r>
          </a:p>
          <a:p>
            <a:pPr marL="0" indent="0">
              <a:buNone/>
            </a:pPr>
            <a:r>
              <a:rPr lang="en-US" sz="2800" dirty="0"/>
              <a:t>III: Organs</a:t>
            </a:r>
          </a:p>
          <a:p>
            <a:pPr marL="0" indent="0">
              <a:buNone/>
            </a:pPr>
            <a:r>
              <a:rPr lang="en-US" sz="2800" dirty="0"/>
              <a:t>IV: The General Assembly</a:t>
            </a:r>
          </a:p>
          <a:p>
            <a:pPr marL="0" indent="0">
              <a:buNone/>
            </a:pPr>
            <a:r>
              <a:rPr lang="en-US" sz="2800" dirty="0"/>
              <a:t>V: The Security Council</a:t>
            </a:r>
          </a:p>
          <a:p>
            <a:pPr marL="0" indent="0">
              <a:buNone/>
            </a:pPr>
            <a:r>
              <a:rPr lang="en-US" sz="2800" dirty="0"/>
              <a:t>VI: Pacific Settlement of Disputes</a:t>
            </a:r>
          </a:p>
          <a:p>
            <a:pPr marL="0" indent="0">
              <a:buNone/>
            </a:pPr>
            <a:r>
              <a:rPr lang="en-US" sz="2800" dirty="0"/>
              <a:t>VII: Action with Respect to Threats to the Peace, Breaches of the Peace and Acts of Aggression</a:t>
            </a:r>
          </a:p>
          <a:p>
            <a:pPr marL="0" indent="0">
              <a:buNone/>
            </a:pPr>
            <a:r>
              <a:rPr lang="en-US" sz="2800" dirty="0"/>
              <a:t>VIII: Regional Arrangements . . . </a:t>
            </a:r>
          </a:p>
        </p:txBody>
      </p:sp>
    </p:spTree>
    <p:extLst>
      <p:ext uri="{BB962C8B-B14F-4D97-AF65-F5344CB8AC3E}">
        <p14:creationId xmlns:p14="http://schemas.microsoft.com/office/powerpoint/2010/main" val="355489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9AC2-15DB-4B74-8805-2AA313FBC975}"/>
              </a:ext>
            </a:extLst>
          </p:cNvPr>
          <p:cNvSpPr>
            <a:spLocks noGrp="1"/>
          </p:cNvSpPr>
          <p:nvPr>
            <p:ph type="title"/>
          </p:nvPr>
        </p:nvSpPr>
        <p:spPr/>
        <p:txBody>
          <a:bodyPr/>
          <a:lstStyle/>
          <a:p>
            <a:r>
              <a:rPr lang="en-US" dirty="0"/>
              <a:t>Article 2, Para 4</a:t>
            </a:r>
          </a:p>
        </p:txBody>
      </p:sp>
      <p:sp>
        <p:nvSpPr>
          <p:cNvPr id="3" name="Content Placeholder 2">
            <a:extLst>
              <a:ext uri="{FF2B5EF4-FFF2-40B4-BE49-F238E27FC236}">
                <a16:creationId xmlns:a16="http://schemas.microsoft.com/office/drawing/2014/main" id="{E874FE97-F3EB-482F-A361-68AE43AA2A30}"/>
              </a:ext>
            </a:extLst>
          </p:cNvPr>
          <p:cNvSpPr>
            <a:spLocks noGrp="1"/>
          </p:cNvSpPr>
          <p:nvPr>
            <p:ph idx="1"/>
          </p:nvPr>
        </p:nvSpPr>
        <p:spPr>
          <a:xfrm>
            <a:off x="457200" y="1600200"/>
            <a:ext cx="5842992" cy="4525963"/>
          </a:xfrm>
        </p:spPr>
        <p:txBody>
          <a:bodyPr/>
          <a:lstStyle/>
          <a:p>
            <a:pPr marL="0" indent="0">
              <a:buNone/>
            </a:pPr>
            <a:r>
              <a:rPr lang="en-US" dirty="0"/>
              <a:t>2(4): </a:t>
            </a:r>
            <a:r>
              <a:rPr lang="en-US" dirty="0">
                <a:effectLst/>
              </a:rPr>
              <a:t>All Members shall refrain in their international relations from the threat or </a:t>
            </a:r>
            <a:r>
              <a:rPr lang="en-US" b="1" dirty="0">
                <a:effectLst/>
              </a:rPr>
              <a:t>use of force against the territorial integrity or political independence </a:t>
            </a:r>
            <a:r>
              <a:rPr lang="en-US" dirty="0">
                <a:effectLst/>
              </a:rPr>
              <a:t>of any state...</a:t>
            </a:r>
          </a:p>
          <a:p>
            <a:pPr marL="0" indent="0">
              <a:buNone/>
            </a:pPr>
            <a:endParaRPr lang="en-US" dirty="0"/>
          </a:p>
        </p:txBody>
      </p:sp>
      <p:pic>
        <p:nvPicPr>
          <p:cNvPr id="4" name="Picture 2" descr="Cover of the UN Charter">
            <a:extLst>
              <a:ext uri="{FF2B5EF4-FFF2-40B4-BE49-F238E27FC236}">
                <a16:creationId xmlns:a16="http://schemas.microsoft.com/office/drawing/2014/main" id="{0E7E23DA-FA48-4600-A847-7D090E380C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36525" y="1700808"/>
            <a:ext cx="2136364" cy="27801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5CB8313-E051-4401-8D0D-E983EC216F3B}"/>
              </a:ext>
            </a:extLst>
          </p:cNvPr>
          <p:cNvSpPr/>
          <p:nvPr/>
        </p:nvSpPr>
        <p:spPr>
          <a:xfrm>
            <a:off x="6051677" y="6321674"/>
            <a:ext cx="2717475" cy="276999"/>
          </a:xfrm>
          <a:prstGeom prst="rect">
            <a:avLst/>
          </a:prstGeom>
        </p:spPr>
        <p:txBody>
          <a:bodyPr wrap="none">
            <a:spAutoFit/>
          </a:bodyPr>
          <a:lstStyle/>
          <a:p>
            <a:r>
              <a:rPr lang="en-US" dirty="0"/>
              <a:t>http://www.un.org/en/sections/un-charter</a:t>
            </a:r>
          </a:p>
        </p:txBody>
      </p:sp>
    </p:spTree>
    <p:extLst>
      <p:ext uri="{BB962C8B-B14F-4D97-AF65-F5344CB8AC3E}">
        <p14:creationId xmlns:p14="http://schemas.microsoft.com/office/powerpoint/2010/main" val="24559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89AF-3719-4492-BFB5-7C97C41CB9CB}"/>
              </a:ext>
            </a:extLst>
          </p:cNvPr>
          <p:cNvSpPr>
            <a:spLocks noGrp="1"/>
          </p:cNvSpPr>
          <p:nvPr>
            <p:ph type="title"/>
          </p:nvPr>
        </p:nvSpPr>
        <p:spPr/>
        <p:txBody>
          <a:bodyPr/>
          <a:lstStyle/>
          <a:p>
            <a:r>
              <a:rPr lang="en-US" dirty="0"/>
              <a:t>Article 24</a:t>
            </a:r>
          </a:p>
        </p:txBody>
      </p:sp>
      <p:sp>
        <p:nvSpPr>
          <p:cNvPr id="3" name="Content Placeholder 2">
            <a:extLst>
              <a:ext uri="{FF2B5EF4-FFF2-40B4-BE49-F238E27FC236}">
                <a16:creationId xmlns:a16="http://schemas.microsoft.com/office/drawing/2014/main" id="{386899C7-EEAF-4903-9EFE-A6A6F8A97964}"/>
              </a:ext>
            </a:extLst>
          </p:cNvPr>
          <p:cNvSpPr>
            <a:spLocks noGrp="1"/>
          </p:cNvSpPr>
          <p:nvPr>
            <p:ph idx="1"/>
          </p:nvPr>
        </p:nvSpPr>
        <p:spPr>
          <a:xfrm>
            <a:off x="827584" y="1600200"/>
            <a:ext cx="7859216" cy="4525963"/>
          </a:xfrm>
        </p:spPr>
        <p:txBody>
          <a:bodyPr/>
          <a:lstStyle/>
          <a:p>
            <a:pPr marL="0" indent="0">
              <a:buNone/>
            </a:pPr>
            <a:r>
              <a:rPr lang="en-US" dirty="0"/>
              <a:t>24(1): </a:t>
            </a:r>
            <a:r>
              <a:rPr lang="en-US" dirty="0">
                <a:effectLst/>
              </a:rPr>
              <a:t>… Members confer on the Security Council </a:t>
            </a:r>
            <a:r>
              <a:rPr lang="en-US" b="1" dirty="0">
                <a:effectLst/>
              </a:rPr>
              <a:t>primary responsibility for the maintenance of international peace and security </a:t>
            </a:r>
            <a:r>
              <a:rPr lang="en-US" dirty="0">
                <a:effectLst/>
              </a:rPr>
              <a:t>... </a:t>
            </a:r>
          </a:p>
          <a:p>
            <a:pPr marL="0" indent="0">
              <a:buNone/>
            </a:pPr>
            <a:endParaRPr lang="en-US" dirty="0"/>
          </a:p>
        </p:txBody>
      </p:sp>
    </p:spTree>
    <p:extLst>
      <p:ext uri="{BB962C8B-B14F-4D97-AF65-F5344CB8AC3E}">
        <p14:creationId xmlns:p14="http://schemas.microsoft.com/office/powerpoint/2010/main" val="338464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91FA-3A14-4871-A3C6-FDEA8723824E}"/>
              </a:ext>
            </a:extLst>
          </p:cNvPr>
          <p:cNvSpPr>
            <a:spLocks noGrp="1"/>
          </p:cNvSpPr>
          <p:nvPr>
            <p:ph type="title"/>
          </p:nvPr>
        </p:nvSpPr>
        <p:spPr/>
        <p:txBody>
          <a:bodyPr/>
          <a:lstStyle/>
          <a:p>
            <a:r>
              <a:rPr lang="en-US" dirty="0"/>
              <a:t>Article 25</a:t>
            </a:r>
          </a:p>
        </p:txBody>
      </p:sp>
      <p:sp>
        <p:nvSpPr>
          <p:cNvPr id="3" name="Content Placeholder 2">
            <a:extLst>
              <a:ext uri="{FF2B5EF4-FFF2-40B4-BE49-F238E27FC236}">
                <a16:creationId xmlns:a16="http://schemas.microsoft.com/office/drawing/2014/main" id="{66998E5A-6805-4C05-B7BE-D24C67AAD33D}"/>
              </a:ext>
            </a:extLst>
          </p:cNvPr>
          <p:cNvSpPr>
            <a:spLocks noGrp="1"/>
          </p:cNvSpPr>
          <p:nvPr>
            <p:ph idx="1"/>
          </p:nvPr>
        </p:nvSpPr>
        <p:spPr>
          <a:xfrm>
            <a:off x="971600" y="1600200"/>
            <a:ext cx="7715200" cy="4525963"/>
          </a:xfrm>
        </p:spPr>
        <p:txBody>
          <a:bodyPr/>
          <a:lstStyle/>
          <a:p>
            <a:pPr marL="0" indent="0">
              <a:buNone/>
            </a:pPr>
            <a:r>
              <a:rPr lang="en-US" dirty="0"/>
              <a:t>The Members of the United Nations agree to accept and carry out the decisions of the Security Council in accordance with the present Charter.</a:t>
            </a:r>
          </a:p>
        </p:txBody>
      </p:sp>
    </p:spTree>
    <p:extLst>
      <p:ext uri="{BB962C8B-B14F-4D97-AF65-F5344CB8AC3E}">
        <p14:creationId xmlns:p14="http://schemas.microsoft.com/office/powerpoint/2010/main" val="1484390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89AF-3719-4492-BFB5-7C97C41CB9CB}"/>
              </a:ext>
            </a:extLst>
          </p:cNvPr>
          <p:cNvSpPr>
            <a:spLocks noGrp="1"/>
          </p:cNvSpPr>
          <p:nvPr>
            <p:ph type="title"/>
          </p:nvPr>
        </p:nvSpPr>
        <p:spPr/>
        <p:txBody>
          <a:bodyPr/>
          <a:lstStyle/>
          <a:p>
            <a:r>
              <a:rPr lang="en-US" dirty="0"/>
              <a:t>Article 42</a:t>
            </a:r>
          </a:p>
        </p:txBody>
      </p:sp>
      <p:sp>
        <p:nvSpPr>
          <p:cNvPr id="3" name="Content Placeholder 2">
            <a:extLst>
              <a:ext uri="{FF2B5EF4-FFF2-40B4-BE49-F238E27FC236}">
                <a16:creationId xmlns:a16="http://schemas.microsoft.com/office/drawing/2014/main" id="{386899C7-EEAF-4903-9EFE-A6A6F8A97964}"/>
              </a:ext>
            </a:extLst>
          </p:cNvPr>
          <p:cNvSpPr>
            <a:spLocks noGrp="1"/>
          </p:cNvSpPr>
          <p:nvPr>
            <p:ph idx="1"/>
          </p:nvPr>
        </p:nvSpPr>
        <p:spPr>
          <a:xfrm>
            <a:off x="899592" y="1431756"/>
            <a:ext cx="7787208" cy="4525963"/>
          </a:xfrm>
        </p:spPr>
        <p:txBody>
          <a:bodyPr/>
          <a:lstStyle/>
          <a:p>
            <a:pPr marL="0" indent="0">
              <a:buNone/>
            </a:pPr>
            <a:r>
              <a:rPr lang="en-US" dirty="0">
                <a:effectLst/>
              </a:rPr>
              <a:t>Should the Security Council consider that measures provided for in Article 41 would be inadequate or have proved to be inadequate, it may take such </a:t>
            </a:r>
            <a:r>
              <a:rPr lang="en-US" b="1" dirty="0">
                <a:effectLst/>
              </a:rPr>
              <a:t>action by air, sea, or land forces as may be necessary to maintain or restore international peace and security</a:t>
            </a:r>
            <a:r>
              <a:rPr lang="en-US" dirty="0">
                <a:effectLst/>
              </a:rPr>
              <a:t>. …</a:t>
            </a:r>
          </a:p>
          <a:p>
            <a:pPr marL="0" indent="0">
              <a:buNone/>
            </a:pPr>
            <a:endParaRPr lang="en-US" dirty="0"/>
          </a:p>
        </p:txBody>
      </p:sp>
    </p:spTree>
    <p:extLst>
      <p:ext uri="{BB962C8B-B14F-4D97-AF65-F5344CB8AC3E}">
        <p14:creationId xmlns:p14="http://schemas.microsoft.com/office/powerpoint/2010/main" val="128175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FE88-3D47-4618-9594-4FB388A95A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D355C5E-BA7C-41FA-9170-199351FB86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8560" y="-6073"/>
            <a:ext cx="10307923" cy="6871950"/>
          </a:xfrm>
        </p:spPr>
      </p:pic>
      <p:sp>
        <p:nvSpPr>
          <p:cNvPr id="6" name="Rectangle 5">
            <a:extLst>
              <a:ext uri="{FF2B5EF4-FFF2-40B4-BE49-F238E27FC236}">
                <a16:creationId xmlns:a16="http://schemas.microsoft.com/office/drawing/2014/main" id="{8E1A7431-D866-4454-8D24-D4351990446A}"/>
              </a:ext>
            </a:extLst>
          </p:cNvPr>
          <p:cNvSpPr/>
          <p:nvPr/>
        </p:nvSpPr>
        <p:spPr>
          <a:xfrm>
            <a:off x="8086960" y="6566870"/>
            <a:ext cx="1752403" cy="261610"/>
          </a:xfrm>
          <a:prstGeom prst="rect">
            <a:avLst/>
          </a:prstGeom>
        </p:spPr>
        <p:txBody>
          <a:bodyPr wrap="none">
            <a:spAutoFit/>
          </a:bodyPr>
          <a:lstStyle/>
          <a:p>
            <a:r>
              <a:rPr lang="en-US" sz="1050" b="0" i="0" dirty="0">
                <a:effectLst/>
                <a:latin typeface="Arial" panose="020B0604020202020204" pitchFamily="34" charset="0"/>
              </a:rPr>
              <a:t>UN Photo 764010 (2018)</a:t>
            </a:r>
            <a:endParaRPr lang="en-US" sz="1050" dirty="0"/>
          </a:p>
        </p:txBody>
      </p:sp>
    </p:spTree>
    <p:extLst>
      <p:ext uri="{BB962C8B-B14F-4D97-AF65-F5344CB8AC3E}">
        <p14:creationId xmlns:p14="http://schemas.microsoft.com/office/powerpoint/2010/main" val="106959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3F67-F017-4C71-A92D-CF37CDBB4E55}"/>
              </a:ext>
            </a:extLst>
          </p:cNvPr>
          <p:cNvSpPr>
            <a:spLocks noGrp="1"/>
          </p:cNvSpPr>
          <p:nvPr>
            <p:ph type="title"/>
          </p:nvPr>
        </p:nvSpPr>
        <p:spPr/>
        <p:txBody>
          <a:bodyPr/>
          <a:lstStyle/>
          <a:p>
            <a:r>
              <a:rPr lang="en-US" dirty="0"/>
              <a:t>Article 50</a:t>
            </a:r>
          </a:p>
        </p:txBody>
      </p:sp>
      <p:sp>
        <p:nvSpPr>
          <p:cNvPr id="3" name="Content Placeholder 2">
            <a:extLst>
              <a:ext uri="{FF2B5EF4-FFF2-40B4-BE49-F238E27FC236}">
                <a16:creationId xmlns:a16="http://schemas.microsoft.com/office/drawing/2014/main" id="{006B6EAC-D9E6-49FE-AA70-0EA74B197671}"/>
              </a:ext>
            </a:extLst>
          </p:cNvPr>
          <p:cNvSpPr>
            <a:spLocks noGrp="1"/>
          </p:cNvSpPr>
          <p:nvPr>
            <p:ph idx="1"/>
          </p:nvPr>
        </p:nvSpPr>
        <p:spPr>
          <a:xfrm>
            <a:off x="1115616" y="1600200"/>
            <a:ext cx="7571184" cy="4525963"/>
          </a:xfrm>
        </p:spPr>
        <p:txBody>
          <a:bodyPr/>
          <a:lstStyle/>
          <a:p>
            <a:pPr marL="0" indent="0">
              <a:buNone/>
            </a:pPr>
            <a:r>
              <a:rPr lang="en-US" dirty="0"/>
              <a:t>Nothing in the present Charter shall impair the inherent right of individual or collective </a:t>
            </a:r>
            <a:r>
              <a:rPr lang="en-US" b="1" dirty="0" err="1"/>
              <a:t>self-defence</a:t>
            </a:r>
            <a:r>
              <a:rPr lang="en-US" dirty="0"/>
              <a:t> if an armed attack occurs against a Member of the United Nations, until the Security Council has taken measures necessary to maintain international peace and security. </a:t>
            </a:r>
          </a:p>
        </p:txBody>
      </p:sp>
    </p:spTree>
    <p:extLst>
      <p:ext uri="{BB962C8B-B14F-4D97-AF65-F5344CB8AC3E}">
        <p14:creationId xmlns:p14="http://schemas.microsoft.com/office/powerpoint/2010/main" val="634442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5A1E6-FC65-498B-97B9-E62D6E152AEE}"/>
              </a:ext>
            </a:extLst>
          </p:cNvPr>
          <p:cNvSpPr>
            <a:spLocks noGrp="1"/>
          </p:cNvSpPr>
          <p:nvPr>
            <p:ph type="ctrTitle"/>
          </p:nvPr>
        </p:nvSpPr>
        <p:spPr>
          <a:xfrm>
            <a:off x="755576" y="2693987"/>
            <a:ext cx="7772400" cy="1470025"/>
          </a:xfrm>
        </p:spPr>
        <p:txBody>
          <a:bodyPr/>
          <a:lstStyle/>
          <a:p>
            <a:r>
              <a:rPr lang="en-US" b="1" dirty="0"/>
              <a:t>Structure &amp; Composition</a:t>
            </a:r>
          </a:p>
        </p:txBody>
      </p:sp>
      <p:sp>
        <p:nvSpPr>
          <p:cNvPr id="5" name="Subtitle 4">
            <a:extLst>
              <a:ext uri="{FF2B5EF4-FFF2-40B4-BE49-F238E27FC236}">
                <a16:creationId xmlns:a16="http://schemas.microsoft.com/office/drawing/2014/main" id="{99D5765B-9CB9-4242-BB13-475FDBB394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13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565D-863F-45D8-B24D-BC005FDEE1D6}"/>
              </a:ext>
            </a:extLst>
          </p:cNvPr>
          <p:cNvSpPr>
            <a:spLocks noGrp="1"/>
          </p:cNvSpPr>
          <p:nvPr>
            <p:ph type="title"/>
          </p:nvPr>
        </p:nvSpPr>
        <p:spPr/>
        <p:txBody>
          <a:bodyPr/>
          <a:lstStyle/>
          <a:p>
            <a:r>
              <a:rPr lang="en-US" dirty="0"/>
              <a:t>Article 23 (para. 1)</a:t>
            </a:r>
          </a:p>
        </p:txBody>
      </p:sp>
      <p:sp>
        <p:nvSpPr>
          <p:cNvPr id="3" name="Content Placeholder 2">
            <a:extLst>
              <a:ext uri="{FF2B5EF4-FFF2-40B4-BE49-F238E27FC236}">
                <a16:creationId xmlns:a16="http://schemas.microsoft.com/office/drawing/2014/main" id="{E6B481C7-291E-483E-ADB3-285009B44DB2}"/>
              </a:ext>
            </a:extLst>
          </p:cNvPr>
          <p:cNvSpPr>
            <a:spLocks noGrp="1"/>
          </p:cNvSpPr>
          <p:nvPr>
            <p:ph idx="1"/>
          </p:nvPr>
        </p:nvSpPr>
        <p:spPr>
          <a:xfrm>
            <a:off x="971600" y="1600200"/>
            <a:ext cx="7416824" cy="4525963"/>
          </a:xfrm>
        </p:spPr>
        <p:txBody>
          <a:bodyPr/>
          <a:lstStyle/>
          <a:p>
            <a:pPr marL="0" indent="0">
              <a:buNone/>
            </a:pPr>
            <a:r>
              <a:rPr lang="en-US" sz="2400" dirty="0">
                <a:effectLst/>
              </a:rPr>
              <a:t>The Security Council shall consist of fifteen Members of the United Nations. [China, France, USSR, UK, and USA] shall be </a:t>
            </a:r>
            <a:r>
              <a:rPr lang="en-US" sz="2400" b="1" dirty="0">
                <a:effectLst/>
              </a:rPr>
              <a:t>permanent</a:t>
            </a:r>
            <a:r>
              <a:rPr lang="en-US" sz="2400" dirty="0">
                <a:effectLst/>
              </a:rPr>
              <a:t> members of the Security Council. </a:t>
            </a:r>
          </a:p>
          <a:p>
            <a:pPr marL="0" indent="0">
              <a:buNone/>
            </a:pPr>
            <a:r>
              <a:rPr lang="en-US" sz="2400" dirty="0">
                <a:effectLst/>
              </a:rPr>
              <a:t>The General Assembly shall </a:t>
            </a:r>
            <a:r>
              <a:rPr lang="en-US" sz="2400" b="1" dirty="0">
                <a:effectLst/>
              </a:rPr>
              <a:t>elect</a:t>
            </a:r>
            <a:r>
              <a:rPr lang="en-US" sz="2400" dirty="0">
                <a:effectLst/>
              </a:rPr>
              <a:t> ten other Members of the United Nations to be non-permanent members of the Security Council, due regard being specially paid, in the first instance to the contribution of Members of the United Nations to the maintenance of international peace and security and to the other purposes of the Organization, and also to equitable geographical distribution. …</a:t>
            </a:r>
          </a:p>
          <a:p>
            <a:pPr marL="0" indent="0">
              <a:buNone/>
            </a:pPr>
            <a:endParaRPr lang="en-US" sz="2400" dirty="0"/>
          </a:p>
        </p:txBody>
      </p:sp>
    </p:spTree>
    <p:extLst>
      <p:ext uri="{BB962C8B-B14F-4D97-AF65-F5344CB8AC3E}">
        <p14:creationId xmlns:p14="http://schemas.microsoft.com/office/powerpoint/2010/main" val="419673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538E-A369-4CF7-8BC6-6E99C6BF42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21146D-6A83-4AF2-A543-52B905C27A0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511" y="-3353"/>
            <a:ext cx="9198863" cy="6116266"/>
          </a:xfrm>
        </p:spPr>
      </p:pic>
      <p:sp>
        <p:nvSpPr>
          <p:cNvPr id="6" name="Rectangle 5">
            <a:extLst>
              <a:ext uri="{FF2B5EF4-FFF2-40B4-BE49-F238E27FC236}">
                <a16:creationId xmlns:a16="http://schemas.microsoft.com/office/drawing/2014/main" id="{7E3D6AEB-D27F-4573-9D1D-12CD1D99F32A}"/>
              </a:ext>
            </a:extLst>
          </p:cNvPr>
          <p:cNvSpPr/>
          <p:nvPr/>
        </p:nvSpPr>
        <p:spPr>
          <a:xfrm>
            <a:off x="179512" y="6132371"/>
            <a:ext cx="9134507" cy="517065"/>
          </a:xfrm>
          <a:prstGeom prst="rect">
            <a:avLst/>
          </a:prstGeom>
        </p:spPr>
        <p:txBody>
          <a:bodyPr wrap="square">
            <a:spAutoFit/>
          </a:bodyPr>
          <a:lstStyle/>
          <a:p>
            <a:r>
              <a:rPr lang="en-US" b="1" i="0" dirty="0">
                <a:effectLst/>
                <a:latin typeface="Arial" panose="020B0604020202020204" pitchFamily="34" charset="0"/>
              </a:rPr>
              <a:t>General Assembly Meets to Discuss Election of Five Non-Permanent Members of the Security Council</a:t>
            </a:r>
          </a:p>
          <a:p>
            <a:r>
              <a:rPr lang="en-US" b="0" i="0" dirty="0">
                <a:effectLst/>
                <a:latin typeface="Arial" panose="020B0604020202020204" pitchFamily="34" charset="0"/>
              </a:rPr>
              <a:t>A delegate votes on the five non-permanent members of the Security Council. 15 October 2004, UN Photo # 51103</a:t>
            </a:r>
          </a:p>
        </p:txBody>
      </p:sp>
    </p:spTree>
    <p:extLst>
      <p:ext uri="{BB962C8B-B14F-4D97-AF65-F5344CB8AC3E}">
        <p14:creationId xmlns:p14="http://schemas.microsoft.com/office/powerpoint/2010/main" val="199374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A89D0B2-F295-47F3-8D59-4665D0A6C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Assembly: all </a:t>
            </a:r>
            <a:r>
              <a:rPr lang="en-US" altLang="en-US" dirty="0" err="1"/>
              <a:t>membres</a:t>
            </a:r>
            <a:endParaRPr lang="en-US" altLang="en-US" dirty="0"/>
          </a:p>
        </p:txBody>
      </p:sp>
      <p:pic>
        <p:nvPicPr>
          <p:cNvPr id="11267" name="Picture 4" descr="GA1_London_Atlee_10Jan46_un50-023">
            <a:extLst>
              <a:ext uri="{FF2B5EF4-FFF2-40B4-BE49-F238E27FC236}">
                <a16:creationId xmlns:a16="http://schemas.microsoft.com/office/drawing/2014/main" id="{085A5665-3566-46E1-9522-F8780CFFD3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625" y="2152650"/>
            <a:ext cx="4389438" cy="292576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68" name="Text Box 5">
            <a:extLst>
              <a:ext uri="{FF2B5EF4-FFF2-40B4-BE49-F238E27FC236}">
                <a16:creationId xmlns:a16="http://schemas.microsoft.com/office/drawing/2014/main" id="{95F145EB-5921-464C-BE66-13CC9370F3D5}"/>
              </a:ext>
            </a:extLst>
          </p:cNvPr>
          <p:cNvSpPr txBox="1">
            <a:spLocks noChangeArrowheads="1"/>
          </p:cNvSpPr>
          <p:nvPr/>
        </p:nvSpPr>
        <p:spPr bwMode="auto">
          <a:xfrm>
            <a:off x="1712257" y="5222875"/>
            <a:ext cx="1415772"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a:defRPr/>
            </a:pPr>
            <a:r>
              <a:rPr lang="en-US" altLang="en-US" sz="2400" dirty="0"/>
              <a:t>League</a:t>
            </a:r>
          </a:p>
          <a:p>
            <a:pPr algn="ctr">
              <a:defRPr/>
            </a:pPr>
            <a:r>
              <a:rPr lang="en-US" altLang="en-US" sz="2400" dirty="0"/>
              <a:t>Assembly</a:t>
            </a:r>
          </a:p>
        </p:txBody>
      </p:sp>
      <p:sp>
        <p:nvSpPr>
          <p:cNvPr id="11269" name="Text Box 6">
            <a:extLst>
              <a:ext uri="{FF2B5EF4-FFF2-40B4-BE49-F238E27FC236}">
                <a16:creationId xmlns:a16="http://schemas.microsoft.com/office/drawing/2014/main" id="{15B4E803-8CD2-4639-9270-6433BF95EB8D}"/>
              </a:ext>
            </a:extLst>
          </p:cNvPr>
          <p:cNvSpPr txBox="1">
            <a:spLocks noChangeArrowheads="1"/>
          </p:cNvSpPr>
          <p:nvPr/>
        </p:nvSpPr>
        <p:spPr bwMode="auto">
          <a:xfrm>
            <a:off x="5062537" y="5222875"/>
            <a:ext cx="3482975"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a:defRPr/>
            </a:pPr>
            <a:r>
              <a:rPr lang="en-US" altLang="en-US" sz="2400" dirty="0"/>
              <a:t>UN</a:t>
            </a:r>
          </a:p>
          <a:p>
            <a:pPr algn="ctr">
              <a:defRPr/>
            </a:pPr>
            <a:r>
              <a:rPr lang="en-US" altLang="en-US" sz="2400" dirty="0"/>
              <a:t>General Assembly</a:t>
            </a:r>
          </a:p>
        </p:txBody>
      </p:sp>
      <p:pic>
        <p:nvPicPr>
          <p:cNvPr id="11270" name="Picture 7">
            <a:extLst>
              <a:ext uri="{FF2B5EF4-FFF2-40B4-BE49-F238E27FC236}">
                <a16:creationId xmlns:a16="http://schemas.microsoft.com/office/drawing/2014/main" id="{82A8306C-E1AA-4FF0-8BFF-C99B99C97D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800" y="2166938"/>
            <a:ext cx="4362450" cy="290671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7C1BCAF-3DCA-4930-83AD-B52EC405C18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en-US" dirty="0" err="1"/>
              <a:t>Universality</a:t>
            </a:r>
            <a:r>
              <a:rPr lang="fr-CA" altLang="en-US" dirty="0"/>
              <a:t> of UN </a:t>
            </a:r>
            <a:r>
              <a:rPr lang="fr-CA" altLang="en-US" dirty="0" err="1"/>
              <a:t>membership</a:t>
            </a:r>
            <a:endParaRPr lang="en-US" altLang="en-US" dirty="0"/>
          </a:p>
        </p:txBody>
      </p:sp>
      <p:sp>
        <p:nvSpPr>
          <p:cNvPr id="12291" name="Rectangle 3">
            <a:extLst>
              <a:ext uri="{FF2B5EF4-FFF2-40B4-BE49-F238E27FC236}">
                <a16:creationId xmlns:a16="http://schemas.microsoft.com/office/drawing/2014/main" id="{F4F68FA2-052E-4701-9737-1E7D6BFC84AF}"/>
              </a:ext>
            </a:extLst>
          </p:cNvPr>
          <p:cNvSpPr>
            <a:spLocks noChangeArrowheads="1"/>
          </p:cNvSpPr>
          <p:nvPr/>
        </p:nvSpPr>
        <p:spPr bwMode="auto">
          <a:xfrm>
            <a:off x="5486400" y="1052513"/>
            <a:ext cx="2362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eaLnBrk="1" hangingPunct="1"/>
            <a:r>
              <a:rPr lang="fr-CA" altLang="en-US" sz="1600" dirty="0">
                <a:latin typeface="Arial" panose="020B0604020202020204" pitchFamily="34" charset="0"/>
                <a:cs typeface="Arial" panose="020B0604020202020204" pitchFamily="34" charset="0"/>
              </a:rPr>
              <a:t>Most </a:t>
            </a:r>
            <a:r>
              <a:rPr lang="fr-CA" altLang="en-US" sz="1600" dirty="0" err="1">
                <a:latin typeface="Arial" panose="020B0604020202020204" pitchFamily="34" charset="0"/>
                <a:cs typeface="Arial" panose="020B0604020202020204" pitchFamily="34" charset="0"/>
              </a:rPr>
              <a:t>recent</a:t>
            </a:r>
            <a:r>
              <a:rPr lang="fr-CA" altLang="en-US" sz="1600" dirty="0">
                <a:latin typeface="Arial" panose="020B0604020202020204" pitchFamily="34" charset="0"/>
                <a:cs typeface="Arial" panose="020B0604020202020204" pitchFamily="34" charset="0"/>
              </a:rPr>
              <a:t>: </a:t>
            </a:r>
          </a:p>
          <a:p>
            <a:pPr algn="ctr" eaLnBrk="1" hangingPunct="1"/>
            <a:r>
              <a:rPr lang="fr-CA" altLang="en-US" sz="1600" dirty="0">
                <a:latin typeface="Arial" panose="020B0604020202020204" pitchFamily="34" charset="0"/>
                <a:cs typeface="Arial" panose="020B0604020202020204" pitchFamily="34" charset="0"/>
              </a:rPr>
              <a:t>Timor Leste</a:t>
            </a:r>
          </a:p>
          <a:p>
            <a:pPr algn="ctr" eaLnBrk="1" hangingPunct="1"/>
            <a:r>
              <a:rPr lang="fr-CA" altLang="en-US" sz="1600" dirty="0" err="1">
                <a:latin typeface="Arial" panose="020B0604020202020204" pitchFamily="34" charset="0"/>
              </a:rPr>
              <a:t>Montenegro</a:t>
            </a:r>
            <a:endParaRPr lang="fr-CA" altLang="en-US" sz="1600" dirty="0">
              <a:latin typeface="Arial" panose="020B0604020202020204" pitchFamily="34" charset="0"/>
            </a:endParaRPr>
          </a:p>
          <a:p>
            <a:pPr algn="ctr" eaLnBrk="1" hangingPunct="1">
              <a:lnSpc>
                <a:spcPct val="90000"/>
              </a:lnSpc>
            </a:pPr>
            <a:r>
              <a:rPr lang="en-US" altLang="en-US" sz="1600" dirty="0">
                <a:latin typeface="Arial" panose="020B0604020202020204" pitchFamily="34" charset="0"/>
                <a:cs typeface="Arial" panose="020B0604020202020204" pitchFamily="34" charset="0"/>
              </a:rPr>
              <a:t>South Sudan</a:t>
            </a:r>
          </a:p>
        </p:txBody>
      </p:sp>
      <p:pic>
        <p:nvPicPr>
          <p:cNvPr id="12292" name="Picture 4">
            <a:extLst>
              <a:ext uri="{FF2B5EF4-FFF2-40B4-BE49-F238E27FC236}">
                <a16:creationId xmlns:a16="http://schemas.microsoft.com/office/drawing/2014/main" id="{DB8D36E6-7D0E-4BE9-9DA6-A094FCFFC2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3522" y="3038612"/>
            <a:ext cx="19256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95D23C4C-4DBB-4D35-8D0D-166AF3874469}"/>
              </a:ext>
            </a:extLst>
          </p:cNvPr>
          <p:cNvSpPr txBox="1">
            <a:spLocks noChangeArrowheads="1"/>
          </p:cNvSpPr>
          <p:nvPr/>
        </p:nvSpPr>
        <p:spPr bwMode="auto">
          <a:xfrm>
            <a:off x="5479504" y="6292987"/>
            <a:ext cx="26536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1" hangingPunct="1">
              <a:defRPr/>
            </a:pPr>
            <a:r>
              <a:rPr lang="en-US" sz="1600" dirty="0">
                <a:latin typeface="Arial" charset="0"/>
                <a:cs typeface="Arial" charset="0"/>
              </a:rPr>
              <a:t>Timor Leste, 27 Sept 2002</a:t>
            </a:r>
          </a:p>
        </p:txBody>
      </p:sp>
      <p:graphicFrame>
        <p:nvGraphicFramePr>
          <p:cNvPr id="12294" name="Object 7">
            <a:extLst>
              <a:ext uri="{FF2B5EF4-FFF2-40B4-BE49-F238E27FC236}">
                <a16:creationId xmlns:a16="http://schemas.microsoft.com/office/drawing/2014/main" id="{8CD45969-20C4-4394-9628-07953A9A5684}"/>
              </a:ext>
            </a:extLst>
          </p:cNvPr>
          <p:cNvGraphicFramePr>
            <a:graphicFrameLocks noGrp="1" noChangeAspect="1"/>
          </p:cNvGraphicFramePr>
          <p:nvPr>
            <p:ph idx="1"/>
            <p:extLst>
              <p:ext uri="{D42A27DB-BD31-4B8C-83A1-F6EECF244321}">
                <p14:modId xmlns:p14="http://schemas.microsoft.com/office/powerpoint/2010/main" val="2759221580"/>
              </p:ext>
            </p:extLst>
          </p:nvPr>
        </p:nvGraphicFramePr>
        <p:xfrm>
          <a:off x="255588" y="1633538"/>
          <a:ext cx="6715125" cy="4352925"/>
        </p:xfrm>
        <a:graphic>
          <a:graphicData uri="http://schemas.openxmlformats.org/presentationml/2006/ole">
            <mc:AlternateContent xmlns:mc="http://schemas.openxmlformats.org/markup-compatibility/2006">
              <mc:Choice xmlns:v="urn:schemas-microsoft-com:vml" Requires="v">
                <p:oleObj spid="_x0000_s2076" name="Chart" r:id="rId4" imgW="6675093" imgH="4328208" progId="Excel.Chart.8">
                  <p:embed/>
                </p:oleObj>
              </mc:Choice>
              <mc:Fallback>
                <p:oleObj name="Chart" r:id="rId4" imgW="6675093" imgH="4328208" progId="Excel.Chart.8">
                  <p:embed/>
                  <p:pic>
                    <p:nvPicPr>
                      <p:cNvPr id="12294" name="Object 7">
                        <a:extLst>
                          <a:ext uri="{FF2B5EF4-FFF2-40B4-BE49-F238E27FC236}">
                            <a16:creationId xmlns:a16="http://schemas.microsoft.com/office/drawing/2014/main" id="{8CD45969-20C4-4394-9628-07953A9A5684}"/>
                          </a:ext>
                        </a:extLst>
                      </p:cNvPr>
                      <p:cNvPicPr>
                        <a:picLocks noGrp="1" noChangeAspect="1" noChangeArrowheads="1"/>
                      </p:cNvPicPr>
                      <p:nvPr/>
                    </p:nvPicPr>
                    <p:blipFill>
                      <a:blip r:embed="rId5"/>
                      <a:srcRect/>
                      <a:stretch>
                        <a:fillRect/>
                      </a:stretch>
                    </p:blipFill>
                    <p:spPr bwMode="auto">
                      <a:xfrm>
                        <a:off x="255588" y="1633538"/>
                        <a:ext cx="67151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Line 8">
            <a:extLst>
              <a:ext uri="{FF2B5EF4-FFF2-40B4-BE49-F238E27FC236}">
                <a16:creationId xmlns:a16="http://schemas.microsoft.com/office/drawing/2014/main" id="{0DD68C2C-C321-402F-91CC-5AC3652054BA}"/>
              </a:ext>
            </a:extLst>
          </p:cNvPr>
          <p:cNvSpPr>
            <a:spLocks noChangeShapeType="1"/>
          </p:cNvSpPr>
          <p:nvPr/>
        </p:nvSpPr>
        <p:spPr bwMode="auto">
          <a:xfrm>
            <a:off x="4508789" y="2735984"/>
            <a:ext cx="2714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3B079-081C-40C0-A455-9B349AD76FE0}"/>
              </a:ext>
            </a:extLst>
          </p:cNvPr>
          <p:cNvSpPr>
            <a:spLocks noGrp="1" noChangeArrowheads="1"/>
          </p:cNvSpPr>
          <p:nvPr>
            <p:ph type="title"/>
          </p:nvPr>
        </p:nvSpPr>
        <p:spPr/>
        <p:txBody>
          <a:bodyPr/>
          <a:lstStyle/>
          <a:p>
            <a:pPr eaLnBrk="1" hangingPunct="1"/>
            <a:r>
              <a:rPr lang="en-US" altLang="zh-CN" b="0" dirty="0">
                <a:ea typeface="宋体" panose="02010600030101010101" pitchFamily="2" charset="-122"/>
              </a:rPr>
              <a:t>SC Non-permanent (“elected”) Members</a:t>
            </a:r>
            <a:endParaRPr lang="en-US" altLang="en-US" b="0" dirty="0"/>
          </a:p>
        </p:txBody>
      </p:sp>
      <p:sp>
        <p:nvSpPr>
          <p:cNvPr id="8195" name="Rectangle 3">
            <a:extLst>
              <a:ext uri="{FF2B5EF4-FFF2-40B4-BE49-F238E27FC236}">
                <a16:creationId xmlns:a16="http://schemas.microsoft.com/office/drawing/2014/main" id="{D8917F40-315F-472B-869E-9BCEF0430C13}"/>
              </a:ext>
            </a:extLst>
          </p:cNvPr>
          <p:cNvSpPr>
            <a:spLocks noGrp="1" noChangeArrowheads="1"/>
          </p:cNvSpPr>
          <p:nvPr>
            <p:ph type="body" idx="1"/>
          </p:nvPr>
        </p:nvSpPr>
        <p:spPr>
          <a:xfrm>
            <a:off x="1691680" y="2039391"/>
            <a:ext cx="6978352" cy="4525963"/>
          </a:xfrm>
        </p:spPr>
        <p:txBody>
          <a:bodyPr/>
          <a:lstStyle/>
          <a:p>
            <a:pPr marL="0" indent="0" eaLnBrk="1" hangingPunct="1">
              <a:lnSpc>
                <a:spcPct val="90000"/>
              </a:lnSpc>
              <a:buNone/>
            </a:pPr>
            <a:r>
              <a:rPr lang="en-US" altLang="en-US" sz="2400" dirty="0"/>
              <a:t>    UN Charter amendment (</a:t>
            </a:r>
            <a:r>
              <a:rPr lang="en-US" altLang="en-US" sz="2400" dirty="0">
                <a:effectLst>
                  <a:outerShdw blurRad="38100" dist="38100" dir="2700000" algn="tl">
                    <a:srgbClr val="000000">
                      <a:alpha val="43137"/>
                    </a:srgbClr>
                  </a:outerShdw>
                </a:effectLst>
              </a:rPr>
              <a:t>Dec 1963</a:t>
            </a:r>
            <a:r>
              <a:rPr lang="en-US" altLang="en-US" sz="2400" dirty="0"/>
              <a:t>): </a:t>
            </a:r>
          </a:p>
          <a:p>
            <a:pPr marL="0" indent="0" eaLnBrk="1" hangingPunct="1">
              <a:lnSpc>
                <a:spcPct val="90000"/>
              </a:lnSpc>
              <a:buNone/>
            </a:pPr>
            <a:r>
              <a:rPr lang="en-US" altLang="en-US" sz="2400" dirty="0"/>
              <a:t>    Non-permanent members from 6 to 10</a:t>
            </a:r>
          </a:p>
          <a:p>
            <a:pPr marL="0" indent="0" eaLnBrk="1" hangingPunct="1">
              <a:lnSpc>
                <a:spcPct val="90000"/>
              </a:lnSpc>
              <a:buNone/>
            </a:pPr>
            <a:endParaRPr lang="en-US" altLang="en-US" sz="2400" dirty="0"/>
          </a:p>
          <a:p>
            <a:pPr lvl="1" eaLnBrk="1" hangingPunct="1">
              <a:lnSpc>
                <a:spcPct val="90000"/>
              </a:lnSpc>
            </a:pPr>
            <a:r>
              <a:rPr lang="en-US" altLang="en-US" dirty="0"/>
              <a:t>3 Africa</a:t>
            </a:r>
          </a:p>
          <a:p>
            <a:pPr lvl="1" eaLnBrk="1" hangingPunct="1">
              <a:lnSpc>
                <a:spcPct val="90000"/>
              </a:lnSpc>
            </a:pPr>
            <a:r>
              <a:rPr lang="en-US" altLang="en-US" dirty="0"/>
              <a:t>2 Asia</a:t>
            </a:r>
          </a:p>
          <a:p>
            <a:pPr lvl="1" eaLnBrk="1" hangingPunct="1">
              <a:lnSpc>
                <a:spcPct val="90000"/>
              </a:lnSpc>
            </a:pPr>
            <a:r>
              <a:rPr lang="en-US" altLang="en-US" dirty="0"/>
              <a:t>1 Eastern Europe</a:t>
            </a:r>
          </a:p>
          <a:p>
            <a:pPr lvl="1" eaLnBrk="1" hangingPunct="1">
              <a:lnSpc>
                <a:spcPct val="90000"/>
              </a:lnSpc>
            </a:pPr>
            <a:r>
              <a:rPr lang="en-US" altLang="en-US" dirty="0"/>
              <a:t>2 Latin America and Caribbean</a:t>
            </a:r>
          </a:p>
          <a:p>
            <a:pPr lvl="1" eaLnBrk="1" hangingPunct="1">
              <a:lnSpc>
                <a:spcPct val="90000"/>
              </a:lnSpc>
            </a:pPr>
            <a:r>
              <a:rPr lang="en-US" altLang="en-US" dirty="0"/>
              <a:t>2 Western Europe and Others Group</a:t>
            </a:r>
            <a:br>
              <a:rPr lang="en-US" altLang="en-US" dirty="0"/>
            </a:br>
            <a:r>
              <a:rPr lang="en-US" altLang="en-US" dirty="0"/>
              <a:t>   (WEOG)</a:t>
            </a:r>
          </a:p>
        </p:txBody>
      </p:sp>
      <p:sp>
        <p:nvSpPr>
          <p:cNvPr id="2" name="Rectangle 1">
            <a:extLst>
              <a:ext uri="{FF2B5EF4-FFF2-40B4-BE49-F238E27FC236}">
                <a16:creationId xmlns:a16="http://schemas.microsoft.com/office/drawing/2014/main" id="{FC39509D-82E8-4766-A989-69EF4EDCF0AE}"/>
              </a:ext>
            </a:extLst>
          </p:cNvPr>
          <p:cNvSpPr/>
          <p:nvPr/>
        </p:nvSpPr>
        <p:spPr>
          <a:xfrm>
            <a:off x="5198794" y="6426854"/>
            <a:ext cx="3991349" cy="276999"/>
          </a:xfrm>
          <a:prstGeom prst="rect">
            <a:avLst/>
          </a:prstGeom>
        </p:spPr>
        <p:txBody>
          <a:bodyPr wrap="none">
            <a:spAutoFit/>
          </a:bodyPr>
          <a:lstStyle/>
          <a:p>
            <a:r>
              <a:rPr lang="en-US" dirty="0">
                <a:latin typeface="+mn-lt"/>
              </a:rPr>
              <a:t>http://www.un.org/Depts/DGACM/RegionalGroups.shtml</a:t>
            </a:r>
          </a:p>
        </p:txBody>
      </p:sp>
    </p:spTree>
    <p:extLst>
      <p:ext uri="{BB962C8B-B14F-4D97-AF65-F5344CB8AC3E}">
        <p14:creationId xmlns:p14="http://schemas.microsoft.com/office/powerpoint/2010/main" val="2308793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28AB-C3E5-44A6-BD49-477C7AE897BE}"/>
              </a:ext>
            </a:extLst>
          </p:cNvPr>
          <p:cNvSpPr>
            <a:spLocks noGrp="1"/>
          </p:cNvSpPr>
          <p:nvPr>
            <p:ph type="title"/>
          </p:nvPr>
        </p:nvSpPr>
        <p:spPr/>
        <p:txBody>
          <a:bodyPr/>
          <a:lstStyle/>
          <a:p>
            <a:r>
              <a:rPr lang="en-US" b="0" dirty="0"/>
              <a:t>Western Europe and Others Group (WEOG)</a:t>
            </a:r>
          </a:p>
        </p:txBody>
      </p:sp>
      <p:graphicFrame>
        <p:nvGraphicFramePr>
          <p:cNvPr id="4" name="Content Placeholder 3">
            <a:extLst>
              <a:ext uri="{FF2B5EF4-FFF2-40B4-BE49-F238E27FC236}">
                <a16:creationId xmlns:a16="http://schemas.microsoft.com/office/drawing/2014/main" id="{927FAF5A-E09F-4AD8-898A-CC6C186506AD}"/>
              </a:ext>
            </a:extLst>
          </p:cNvPr>
          <p:cNvGraphicFramePr>
            <a:graphicFrameLocks noGrp="1"/>
          </p:cNvGraphicFramePr>
          <p:nvPr>
            <p:ph idx="1"/>
          </p:nvPr>
        </p:nvGraphicFramePr>
        <p:xfrm>
          <a:off x="1527810" y="2491581"/>
          <a:ext cx="6088380" cy="2743200"/>
        </p:xfrm>
        <a:graphic>
          <a:graphicData uri="http://schemas.openxmlformats.org/drawingml/2006/table">
            <a:tbl>
              <a:tblPr/>
              <a:tblGrid>
                <a:gridCol w="2095500">
                  <a:extLst>
                    <a:ext uri="{9D8B030D-6E8A-4147-A177-3AD203B41FA5}">
                      <a16:colId xmlns:a16="http://schemas.microsoft.com/office/drawing/2014/main" val="3488662279"/>
                    </a:ext>
                  </a:extLst>
                </a:gridCol>
                <a:gridCol w="1676400">
                  <a:extLst>
                    <a:ext uri="{9D8B030D-6E8A-4147-A177-3AD203B41FA5}">
                      <a16:colId xmlns:a16="http://schemas.microsoft.com/office/drawing/2014/main" val="1878296154"/>
                    </a:ext>
                  </a:extLst>
                </a:gridCol>
                <a:gridCol w="2316480">
                  <a:extLst>
                    <a:ext uri="{9D8B030D-6E8A-4147-A177-3AD203B41FA5}">
                      <a16:colId xmlns:a16="http://schemas.microsoft.com/office/drawing/2014/main" val="4251678669"/>
                    </a:ext>
                  </a:extLst>
                </a:gridCol>
              </a:tblGrid>
              <a:tr h="0">
                <a:tc>
                  <a:txBody>
                    <a:bodyPr/>
                    <a:lstStyle/>
                    <a:p>
                      <a:pPr algn="l">
                        <a:buFont typeface="Arial" panose="020B0604020202020204" pitchFamily="34" charset="0"/>
                        <a:buChar char="•"/>
                      </a:pPr>
                      <a:r>
                        <a:rPr lang="en-US">
                          <a:solidFill>
                            <a:srgbClr val="333333"/>
                          </a:solidFill>
                          <a:effectLst/>
                        </a:rPr>
                        <a:t> Andorra</a:t>
                      </a:r>
                    </a:p>
                    <a:p>
                      <a:pPr algn="l">
                        <a:buFont typeface="Arial" panose="020B0604020202020204" pitchFamily="34" charset="0"/>
                        <a:buChar char="•"/>
                      </a:pPr>
                      <a:r>
                        <a:rPr lang="en-US">
                          <a:solidFill>
                            <a:srgbClr val="333333"/>
                          </a:solidFill>
                          <a:effectLst/>
                        </a:rPr>
                        <a:t> Australia</a:t>
                      </a:r>
                    </a:p>
                    <a:p>
                      <a:pPr algn="l">
                        <a:buFont typeface="Arial" panose="020B0604020202020204" pitchFamily="34" charset="0"/>
                        <a:buChar char="•"/>
                      </a:pPr>
                      <a:r>
                        <a:rPr lang="en-US">
                          <a:solidFill>
                            <a:srgbClr val="333333"/>
                          </a:solidFill>
                          <a:effectLst/>
                        </a:rPr>
                        <a:t> Austria</a:t>
                      </a:r>
                    </a:p>
                    <a:p>
                      <a:pPr algn="l">
                        <a:buFont typeface="Arial" panose="020B0604020202020204" pitchFamily="34" charset="0"/>
                        <a:buChar char="•"/>
                      </a:pPr>
                      <a:r>
                        <a:rPr lang="en-US">
                          <a:solidFill>
                            <a:srgbClr val="333333"/>
                          </a:solidFill>
                          <a:effectLst/>
                        </a:rPr>
                        <a:t> Belgium</a:t>
                      </a:r>
                    </a:p>
                    <a:p>
                      <a:pPr algn="l">
                        <a:buFont typeface="Arial" panose="020B0604020202020204" pitchFamily="34" charset="0"/>
                        <a:buChar char="•"/>
                      </a:pPr>
                      <a:r>
                        <a:rPr lang="en-US">
                          <a:solidFill>
                            <a:srgbClr val="333333"/>
                          </a:solidFill>
                          <a:effectLst/>
                        </a:rPr>
                        <a:t> Canada</a:t>
                      </a:r>
                    </a:p>
                    <a:p>
                      <a:pPr algn="l">
                        <a:buFont typeface="Arial" panose="020B0604020202020204" pitchFamily="34" charset="0"/>
                        <a:buChar char="•"/>
                      </a:pPr>
                      <a:r>
                        <a:rPr lang="en-US">
                          <a:solidFill>
                            <a:srgbClr val="333333"/>
                          </a:solidFill>
                          <a:effectLst/>
                        </a:rPr>
                        <a:t> Denmark</a:t>
                      </a:r>
                    </a:p>
                    <a:p>
                      <a:pPr algn="l">
                        <a:buFont typeface="Arial" panose="020B0604020202020204" pitchFamily="34" charset="0"/>
                        <a:buChar char="•"/>
                      </a:pPr>
                      <a:r>
                        <a:rPr lang="en-US">
                          <a:solidFill>
                            <a:srgbClr val="333333"/>
                          </a:solidFill>
                          <a:effectLst/>
                        </a:rPr>
                        <a:t> Finland</a:t>
                      </a:r>
                    </a:p>
                    <a:p>
                      <a:pPr algn="l">
                        <a:buFont typeface="Arial" panose="020B0604020202020204" pitchFamily="34" charset="0"/>
                        <a:buChar char="•"/>
                      </a:pPr>
                      <a:r>
                        <a:rPr lang="en-US">
                          <a:solidFill>
                            <a:srgbClr val="333333"/>
                          </a:solidFill>
                          <a:effectLst/>
                        </a:rPr>
                        <a:t> France</a:t>
                      </a:r>
                    </a:p>
                    <a:p>
                      <a:pPr algn="l">
                        <a:buFont typeface="Arial" panose="020B0604020202020204" pitchFamily="34" charset="0"/>
                        <a:buChar char="•"/>
                      </a:pPr>
                      <a:r>
                        <a:rPr lang="en-US">
                          <a:solidFill>
                            <a:srgbClr val="333333"/>
                          </a:solidFill>
                          <a:effectLst/>
                        </a:rPr>
                        <a:t> Germany</a:t>
                      </a:r>
                    </a:p>
                    <a:p>
                      <a:pPr algn="l">
                        <a:buFont typeface="Arial" panose="020B0604020202020204" pitchFamily="34" charset="0"/>
                        <a:buChar char="•"/>
                      </a:pPr>
                      <a:r>
                        <a:rPr lang="en-US">
                          <a:solidFill>
                            <a:srgbClr val="333333"/>
                          </a:solidFill>
                          <a:effectLst/>
                        </a:rPr>
                        <a:t> Greece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en-US">
                          <a:solidFill>
                            <a:srgbClr val="333333"/>
                          </a:solidFill>
                          <a:effectLst/>
                        </a:rPr>
                        <a:t> Iceland</a:t>
                      </a:r>
                    </a:p>
                    <a:p>
                      <a:pPr algn="l">
                        <a:buFont typeface="Arial" panose="020B0604020202020204" pitchFamily="34" charset="0"/>
                        <a:buChar char="•"/>
                      </a:pPr>
                      <a:r>
                        <a:rPr lang="en-US">
                          <a:solidFill>
                            <a:srgbClr val="333333"/>
                          </a:solidFill>
                          <a:effectLst/>
                        </a:rPr>
                        <a:t> Ireland</a:t>
                      </a:r>
                    </a:p>
                    <a:p>
                      <a:pPr algn="l">
                        <a:buFont typeface="Arial" panose="020B0604020202020204" pitchFamily="34" charset="0"/>
                        <a:buChar char="•"/>
                      </a:pPr>
                      <a:r>
                        <a:rPr lang="en-US">
                          <a:solidFill>
                            <a:srgbClr val="333333"/>
                          </a:solidFill>
                          <a:effectLst/>
                        </a:rPr>
                        <a:t> Israel*</a:t>
                      </a:r>
                    </a:p>
                    <a:p>
                      <a:pPr algn="l">
                        <a:buFont typeface="Arial" panose="020B0604020202020204" pitchFamily="34" charset="0"/>
                        <a:buChar char="•"/>
                      </a:pPr>
                      <a:r>
                        <a:rPr lang="en-US">
                          <a:solidFill>
                            <a:srgbClr val="333333"/>
                          </a:solidFill>
                          <a:effectLst/>
                        </a:rPr>
                        <a:t> Italy</a:t>
                      </a:r>
                    </a:p>
                    <a:p>
                      <a:pPr algn="l">
                        <a:buFont typeface="Arial" panose="020B0604020202020204" pitchFamily="34" charset="0"/>
                        <a:buChar char="•"/>
                      </a:pPr>
                      <a:r>
                        <a:rPr lang="en-US">
                          <a:solidFill>
                            <a:srgbClr val="333333"/>
                          </a:solidFill>
                          <a:effectLst/>
                        </a:rPr>
                        <a:t> Liechtenstein</a:t>
                      </a:r>
                    </a:p>
                    <a:p>
                      <a:pPr algn="l">
                        <a:buFont typeface="Arial" panose="020B0604020202020204" pitchFamily="34" charset="0"/>
                        <a:buChar char="•"/>
                      </a:pPr>
                      <a:r>
                        <a:rPr lang="en-US">
                          <a:solidFill>
                            <a:srgbClr val="333333"/>
                          </a:solidFill>
                          <a:effectLst/>
                        </a:rPr>
                        <a:t> Luxembourg</a:t>
                      </a:r>
                    </a:p>
                    <a:p>
                      <a:pPr algn="l">
                        <a:buFont typeface="Arial" panose="020B0604020202020204" pitchFamily="34" charset="0"/>
                        <a:buChar char="•"/>
                      </a:pPr>
                      <a:r>
                        <a:rPr lang="en-US">
                          <a:solidFill>
                            <a:srgbClr val="333333"/>
                          </a:solidFill>
                          <a:effectLst/>
                        </a:rPr>
                        <a:t> Malta</a:t>
                      </a:r>
                    </a:p>
                    <a:p>
                      <a:pPr algn="l">
                        <a:buFont typeface="Arial" panose="020B0604020202020204" pitchFamily="34" charset="0"/>
                        <a:buChar char="•"/>
                      </a:pPr>
                      <a:r>
                        <a:rPr lang="en-US">
                          <a:solidFill>
                            <a:srgbClr val="333333"/>
                          </a:solidFill>
                          <a:effectLst/>
                        </a:rPr>
                        <a:t> Monaco</a:t>
                      </a:r>
                    </a:p>
                    <a:p>
                      <a:pPr algn="l">
                        <a:buFont typeface="Arial" panose="020B0604020202020204" pitchFamily="34" charset="0"/>
                        <a:buChar char="•"/>
                      </a:pPr>
                      <a:r>
                        <a:rPr lang="en-US">
                          <a:solidFill>
                            <a:srgbClr val="333333"/>
                          </a:solidFill>
                          <a:effectLst/>
                        </a:rPr>
                        <a:t> Netherlands</a:t>
                      </a:r>
                    </a:p>
                    <a:p>
                      <a:pPr algn="l">
                        <a:buFont typeface="Arial" panose="020B0604020202020204" pitchFamily="34" charset="0"/>
                        <a:buChar char="•"/>
                      </a:pPr>
                      <a:r>
                        <a:rPr lang="en-US">
                          <a:solidFill>
                            <a:srgbClr val="333333"/>
                          </a:solidFill>
                          <a:effectLst/>
                        </a:rPr>
                        <a:t> New Zealand</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en-US" dirty="0">
                          <a:solidFill>
                            <a:srgbClr val="333333"/>
                          </a:solidFill>
                          <a:effectLst/>
                        </a:rPr>
                        <a:t> Norway</a:t>
                      </a:r>
                    </a:p>
                    <a:p>
                      <a:pPr algn="l">
                        <a:buFont typeface="Arial" panose="020B0604020202020204" pitchFamily="34" charset="0"/>
                        <a:buChar char="•"/>
                      </a:pPr>
                      <a:r>
                        <a:rPr lang="en-US" dirty="0">
                          <a:solidFill>
                            <a:srgbClr val="333333"/>
                          </a:solidFill>
                          <a:effectLst/>
                        </a:rPr>
                        <a:t> Portugal</a:t>
                      </a:r>
                    </a:p>
                    <a:p>
                      <a:pPr algn="l">
                        <a:buFont typeface="Arial" panose="020B0604020202020204" pitchFamily="34" charset="0"/>
                        <a:buChar char="•"/>
                      </a:pPr>
                      <a:r>
                        <a:rPr lang="en-US" dirty="0">
                          <a:solidFill>
                            <a:srgbClr val="333333"/>
                          </a:solidFill>
                          <a:effectLst/>
                        </a:rPr>
                        <a:t> San Marino</a:t>
                      </a:r>
                    </a:p>
                    <a:p>
                      <a:pPr algn="l">
                        <a:buFont typeface="Arial" panose="020B0604020202020204" pitchFamily="34" charset="0"/>
                        <a:buChar char="•"/>
                      </a:pPr>
                      <a:r>
                        <a:rPr lang="en-US" dirty="0">
                          <a:solidFill>
                            <a:srgbClr val="333333"/>
                          </a:solidFill>
                          <a:effectLst/>
                        </a:rPr>
                        <a:t> Spain</a:t>
                      </a:r>
                    </a:p>
                    <a:p>
                      <a:pPr algn="l">
                        <a:buFont typeface="Arial" panose="020B0604020202020204" pitchFamily="34" charset="0"/>
                        <a:buChar char="•"/>
                      </a:pPr>
                      <a:r>
                        <a:rPr lang="en-US" dirty="0">
                          <a:solidFill>
                            <a:srgbClr val="333333"/>
                          </a:solidFill>
                          <a:effectLst/>
                        </a:rPr>
                        <a:t> Sweden</a:t>
                      </a:r>
                    </a:p>
                    <a:p>
                      <a:pPr algn="l">
                        <a:buFont typeface="Arial" panose="020B0604020202020204" pitchFamily="34" charset="0"/>
                        <a:buChar char="•"/>
                      </a:pPr>
                      <a:r>
                        <a:rPr lang="en-US" dirty="0">
                          <a:solidFill>
                            <a:srgbClr val="333333"/>
                          </a:solidFill>
                          <a:effectLst/>
                        </a:rPr>
                        <a:t> Switzerland</a:t>
                      </a:r>
                    </a:p>
                    <a:p>
                      <a:pPr algn="l">
                        <a:buFont typeface="Arial" panose="020B0604020202020204" pitchFamily="34" charset="0"/>
                        <a:buChar char="•"/>
                      </a:pPr>
                      <a:r>
                        <a:rPr lang="en-US" dirty="0">
                          <a:solidFill>
                            <a:srgbClr val="333333"/>
                          </a:solidFill>
                          <a:effectLst/>
                        </a:rPr>
                        <a:t> Turkey*</a:t>
                      </a:r>
                    </a:p>
                    <a:p>
                      <a:pPr algn="l">
                        <a:buFont typeface="Arial" panose="020B0604020202020204" pitchFamily="34" charset="0"/>
                        <a:buChar char="•"/>
                      </a:pPr>
                      <a:r>
                        <a:rPr lang="en-US" dirty="0">
                          <a:solidFill>
                            <a:srgbClr val="333333"/>
                          </a:solidFill>
                          <a:effectLst/>
                        </a:rPr>
                        <a:t> United Kingdom</a:t>
                      </a:r>
                    </a:p>
                    <a:p>
                      <a:pPr algn="l">
                        <a:buFont typeface="Arial" panose="020B0604020202020204" pitchFamily="34" charset="0"/>
                        <a:buChar char="•"/>
                      </a:pPr>
                      <a:r>
                        <a:rPr lang="en-US" dirty="0">
                          <a:solidFill>
                            <a:srgbClr val="333333"/>
                          </a:solidFill>
                          <a:effectLst/>
                        </a:rPr>
                        <a:t> United States of America*</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2180742"/>
                  </a:ext>
                </a:extLst>
              </a:tr>
            </a:tbl>
          </a:graphicData>
        </a:graphic>
      </p:graphicFrame>
      <p:sp>
        <p:nvSpPr>
          <p:cNvPr id="6" name="TextBox 5">
            <a:extLst>
              <a:ext uri="{FF2B5EF4-FFF2-40B4-BE49-F238E27FC236}">
                <a16:creationId xmlns:a16="http://schemas.microsoft.com/office/drawing/2014/main" id="{7C56869B-52BA-4943-ACE8-EF006689E3E7}"/>
              </a:ext>
            </a:extLst>
          </p:cNvPr>
          <p:cNvSpPr txBox="1"/>
          <p:nvPr/>
        </p:nvSpPr>
        <p:spPr>
          <a:xfrm>
            <a:off x="2411760" y="6209443"/>
            <a:ext cx="4185761" cy="369332"/>
          </a:xfrm>
          <a:prstGeom prst="rect">
            <a:avLst/>
          </a:prstGeom>
          <a:noFill/>
        </p:spPr>
        <p:txBody>
          <a:bodyPr wrap="none" rtlCol="0">
            <a:spAutoFit/>
          </a:bodyPr>
          <a:lstStyle/>
          <a:p>
            <a:r>
              <a:rPr lang="en-US" sz="1800" dirty="0"/>
              <a:t>2021-22 Election: Canada, Ireland, Norway</a:t>
            </a:r>
          </a:p>
        </p:txBody>
      </p:sp>
    </p:spTree>
    <p:extLst>
      <p:ext uri="{BB962C8B-B14F-4D97-AF65-F5344CB8AC3E}">
        <p14:creationId xmlns:p14="http://schemas.microsoft.com/office/powerpoint/2010/main" val="146836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FD43-0BDE-4671-B0BC-0EBB3A1598A9}"/>
              </a:ext>
            </a:extLst>
          </p:cNvPr>
          <p:cNvSpPr>
            <a:spLocks noGrp="1"/>
          </p:cNvSpPr>
          <p:nvPr>
            <p:ph type="title"/>
          </p:nvPr>
        </p:nvSpPr>
        <p:spPr/>
        <p:txBody>
          <a:bodyPr/>
          <a:lstStyle/>
          <a:p>
            <a:endParaRPr lang="en-US"/>
          </a:p>
        </p:txBody>
      </p:sp>
      <p:pic>
        <p:nvPicPr>
          <p:cNvPr id="3074" name="Picture 2" descr="Image result for united nations security council">
            <a:extLst>
              <a:ext uri="{FF2B5EF4-FFF2-40B4-BE49-F238E27FC236}">
                <a16:creationId xmlns:a16="http://schemas.microsoft.com/office/drawing/2014/main" id="{889E8012-99C7-48E9-9CDE-FBFF4ED413C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857" y="-14308"/>
            <a:ext cx="9149857" cy="65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5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90B631F-C526-4891-8ADD-EFB69EABE7E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2" name="Content Placeholder 1">
            <a:extLst>
              <a:ext uri="{FF2B5EF4-FFF2-40B4-BE49-F238E27FC236}">
                <a16:creationId xmlns:a16="http://schemas.microsoft.com/office/drawing/2014/main" id="{FCFED909-FECF-4855-8F6D-129F34ED0FE0}"/>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01564" y="-1"/>
            <a:ext cx="1594401" cy="6835191"/>
          </a:xfrm>
          <a:prstGeom prst="rect">
            <a:avLst/>
          </a:prstGeom>
        </p:spPr>
      </p:pic>
    </p:spTree>
    <p:extLst>
      <p:ext uri="{BB962C8B-B14F-4D97-AF65-F5344CB8AC3E}">
        <p14:creationId xmlns:p14="http://schemas.microsoft.com/office/powerpoint/2010/main" val="233168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9C9F-E07A-43F9-86A4-B0CA36915C29}"/>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8834D800-6AD5-4BC3-B2B7-8B8DA35F7FD4}"/>
              </a:ext>
            </a:extLst>
          </p:cNvPr>
          <p:cNvSpPr>
            <a:spLocks noGrp="1"/>
          </p:cNvSpPr>
          <p:nvPr>
            <p:ph idx="1"/>
          </p:nvPr>
        </p:nvSpPr>
        <p:spPr>
          <a:xfrm>
            <a:off x="2123728" y="1916832"/>
            <a:ext cx="6419056" cy="4525963"/>
          </a:xfrm>
        </p:spPr>
        <p:txBody>
          <a:bodyPr/>
          <a:lstStyle/>
          <a:p>
            <a:r>
              <a:rPr lang="en-US" dirty="0"/>
              <a:t>Origins</a:t>
            </a:r>
          </a:p>
          <a:p>
            <a:r>
              <a:rPr lang="en-US" dirty="0"/>
              <a:t>UN Charter</a:t>
            </a:r>
          </a:p>
          <a:p>
            <a:r>
              <a:rPr lang="en-US" dirty="0"/>
              <a:t>Structure and composition</a:t>
            </a:r>
          </a:p>
          <a:p>
            <a:r>
              <a:rPr lang="en-US" dirty="0"/>
              <a:t>Selected events</a:t>
            </a:r>
          </a:p>
          <a:p>
            <a:r>
              <a:rPr lang="en-US" dirty="0"/>
              <a:t>Canada and the SC</a:t>
            </a:r>
          </a:p>
          <a:p>
            <a:r>
              <a:rPr lang="en-US" dirty="0"/>
              <a:t>Final thoughts</a:t>
            </a:r>
          </a:p>
        </p:txBody>
      </p:sp>
    </p:spTree>
    <p:extLst>
      <p:ext uri="{BB962C8B-B14F-4D97-AF65-F5344CB8AC3E}">
        <p14:creationId xmlns:p14="http://schemas.microsoft.com/office/powerpoint/2010/main" val="89693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4E66-57B8-4D90-93D1-BFED4473FF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F2727A-5366-4576-8178-1BE9107585A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8FD8295-A342-4E53-A3EC-CDF447A376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906750"/>
          </a:xfrm>
          <a:prstGeom prst="rect">
            <a:avLst/>
          </a:prstGeom>
        </p:spPr>
      </p:pic>
    </p:spTree>
    <p:extLst>
      <p:ext uri="{BB962C8B-B14F-4D97-AF65-F5344CB8AC3E}">
        <p14:creationId xmlns:p14="http://schemas.microsoft.com/office/powerpoint/2010/main" val="88999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FD8295-A342-4E53-A3EC-CDF447A376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6" t="12117" r="2813" b="53276"/>
          <a:stretch/>
        </p:blipFill>
        <p:spPr>
          <a:xfrm>
            <a:off x="0" y="1462201"/>
            <a:ext cx="9144000" cy="3118927"/>
          </a:xfrm>
          <a:prstGeom prst="rect">
            <a:avLst/>
          </a:prstGeom>
        </p:spPr>
      </p:pic>
      <p:sp>
        <p:nvSpPr>
          <p:cNvPr id="3" name="Content Placeholder 2">
            <a:extLst>
              <a:ext uri="{FF2B5EF4-FFF2-40B4-BE49-F238E27FC236}">
                <a16:creationId xmlns:a16="http://schemas.microsoft.com/office/drawing/2014/main" id="{24F2727A-5366-4576-8178-1BE9107585AE}"/>
              </a:ext>
            </a:extLst>
          </p:cNvPr>
          <p:cNvSpPr>
            <a:spLocks noGrp="1"/>
          </p:cNvSpPr>
          <p:nvPr>
            <p:ph idx="1"/>
          </p:nvPr>
        </p:nvSpPr>
        <p:spPr>
          <a:xfrm>
            <a:off x="1619672" y="1516792"/>
            <a:ext cx="5688632" cy="2056224"/>
          </a:xfrm>
          <a:solidFill>
            <a:schemeClr val="tx1"/>
          </a:solidFill>
        </p:spPr>
        <p:txBody>
          <a:bodyPr/>
          <a:lstStyle/>
          <a:p>
            <a:pPr marL="0" indent="0">
              <a:buNone/>
            </a:pPr>
            <a:r>
              <a:rPr lang="en-US" dirty="0"/>
              <a:t>                                    </a:t>
            </a:r>
          </a:p>
        </p:txBody>
      </p:sp>
      <p:sp>
        <p:nvSpPr>
          <p:cNvPr id="5" name="TextBox 4">
            <a:extLst>
              <a:ext uri="{FF2B5EF4-FFF2-40B4-BE49-F238E27FC236}">
                <a16:creationId xmlns:a16="http://schemas.microsoft.com/office/drawing/2014/main" id="{C86EEA8D-6B3A-4A9B-A982-47C729977408}"/>
              </a:ext>
            </a:extLst>
          </p:cNvPr>
          <p:cNvSpPr txBox="1"/>
          <p:nvPr/>
        </p:nvSpPr>
        <p:spPr>
          <a:xfrm>
            <a:off x="7668344" y="3645024"/>
            <a:ext cx="1460416" cy="965076"/>
          </a:xfrm>
          <a:prstGeom prst="rect">
            <a:avLst/>
          </a:prstGeom>
          <a:solidFill>
            <a:schemeClr val="tx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2F4FEE38-2556-47C2-B404-22F644CA68E6}"/>
              </a:ext>
            </a:extLst>
          </p:cNvPr>
          <p:cNvSpPr txBox="1"/>
          <p:nvPr/>
        </p:nvSpPr>
        <p:spPr>
          <a:xfrm>
            <a:off x="107504" y="1516792"/>
            <a:ext cx="1152128" cy="6160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964093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26223B3-7A43-4DA4-B920-3B3E55A4853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20483" name="Picture 2" descr="https://upload.wikimedia.org/wikipedia/commons/thumb/8/89/UN_Institutions.svg/1132px-UN_Institutions.svg.png">
            <a:extLst>
              <a:ext uri="{FF2B5EF4-FFF2-40B4-BE49-F238E27FC236}">
                <a16:creationId xmlns:a16="http://schemas.microsoft.com/office/drawing/2014/main" id="{CF877EB5-F82B-465F-8B02-81DA1D63148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26615" y="274638"/>
            <a:ext cx="8406819" cy="59626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79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E34C46-5011-4D90-A582-43F03685F2BB}"/>
              </a:ext>
            </a:extLst>
          </p:cNvPr>
          <p:cNvSpPr>
            <a:spLocks noGrp="1"/>
          </p:cNvSpPr>
          <p:nvPr>
            <p:ph type="ctrTitle"/>
          </p:nvPr>
        </p:nvSpPr>
        <p:spPr>
          <a:xfrm>
            <a:off x="685800" y="2564904"/>
            <a:ext cx="7772400" cy="1035546"/>
          </a:xfrm>
        </p:spPr>
        <p:txBody>
          <a:bodyPr/>
          <a:lstStyle/>
          <a:p>
            <a:r>
              <a:rPr lang="en-US" b="1" dirty="0"/>
              <a:t>Selected Events</a:t>
            </a:r>
          </a:p>
        </p:txBody>
      </p:sp>
      <p:sp>
        <p:nvSpPr>
          <p:cNvPr id="5" name="Subtitle 4">
            <a:extLst>
              <a:ext uri="{FF2B5EF4-FFF2-40B4-BE49-F238E27FC236}">
                <a16:creationId xmlns:a16="http://schemas.microsoft.com/office/drawing/2014/main" id="{F8CE13A7-0DC7-4B11-B661-F9658AB210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413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KoreanWar_Res_Jeep&amp;Artillery_UNPhoto3208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1180" y="1196752"/>
            <a:ext cx="6781639" cy="547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title"/>
          </p:nvPr>
        </p:nvSpPr>
        <p:spPr>
          <a:xfrm>
            <a:off x="685800" y="182180"/>
            <a:ext cx="7772400" cy="582524"/>
          </a:xfrm>
        </p:spPr>
        <p:txBody>
          <a:bodyPr/>
          <a:lstStyle/>
          <a:p>
            <a:pPr eaLnBrk="1" hangingPunct="1">
              <a:defRPr/>
            </a:pPr>
            <a:r>
              <a:rPr lang="en-US" sz="2800" b="1" dirty="0"/>
              <a:t>“Police Action” in Korea 1950 </a:t>
            </a:r>
            <a:br>
              <a:rPr lang="en-US" sz="2400" dirty="0">
                <a:effectLst>
                  <a:outerShdw blurRad="38100" dist="38100" dir="2700000" algn="tl">
                    <a:srgbClr val="FFFFFF"/>
                  </a:outerShdw>
                </a:effectLst>
              </a:rPr>
            </a:br>
            <a:r>
              <a:rPr lang="en-US" sz="1800" b="1" dirty="0"/>
              <a:t>Vindication of Collective Security</a:t>
            </a:r>
            <a:endParaRPr lang="en-US" sz="3200" b="1" dirty="0"/>
          </a:p>
        </p:txBody>
      </p:sp>
    </p:spTree>
    <p:extLst>
      <p:ext uri="{BB962C8B-B14F-4D97-AF65-F5344CB8AC3E}">
        <p14:creationId xmlns:p14="http://schemas.microsoft.com/office/powerpoint/2010/main" val="418966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oreanWar_RussianTruckonRails_Supplies_USArmy_Dec50_UNPhoto327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1" y="0"/>
            <a:ext cx="9185505"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p:nvPr>
        </p:nvSpPr>
        <p:spPr>
          <a:xfrm>
            <a:off x="2170113" y="228600"/>
            <a:ext cx="6211887" cy="990600"/>
          </a:xfrm>
        </p:spPr>
        <p:txBody>
          <a:bodyPr/>
          <a:lstStyle/>
          <a:p>
            <a:pPr eaLnBrk="1" hangingPunct="1"/>
            <a:r>
              <a:rPr lang="en-US" dirty="0">
                <a:solidFill>
                  <a:srgbClr val="000000"/>
                </a:solidFill>
              </a:rPr>
              <a:t>US Leadership</a:t>
            </a:r>
          </a:p>
        </p:txBody>
      </p:sp>
      <p:pic>
        <p:nvPicPr>
          <p:cNvPr id="52229" name="Picture 6" descr="Truman">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04800"/>
            <a:ext cx="1571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7"/>
          <p:cNvSpPr txBox="1">
            <a:spLocks noChangeArrowheads="1"/>
          </p:cNvSpPr>
          <p:nvPr/>
        </p:nvSpPr>
        <p:spPr bwMode="auto">
          <a:xfrm rot="5400000">
            <a:off x="8704579" y="6134101"/>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t>UN</a:t>
            </a:r>
          </a:p>
        </p:txBody>
      </p:sp>
      <p:pic>
        <p:nvPicPr>
          <p:cNvPr id="7" name="Picture 4" descr="https://upload.wikimedia.org/wikipedia/commons/4/4d/Woodrow_Wilson-H%26E.jpg">
            <a:extLst>
              <a:ext uri="{FF2B5EF4-FFF2-40B4-BE49-F238E27FC236}">
                <a16:creationId xmlns:a16="http://schemas.microsoft.com/office/drawing/2014/main" id="{9EB80F5A-0783-4AA4-9A2C-2A1CAE6220A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4524632"/>
            <a:ext cx="1523920" cy="197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2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514350" y="5202238"/>
            <a:ext cx="504507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Stephenson-Zorin, </a:t>
            </a:r>
            <a:br>
              <a:rPr lang="en-US"/>
            </a:br>
            <a:r>
              <a:rPr lang="en-US"/>
              <a:t>Security Council debate</a:t>
            </a:r>
          </a:p>
          <a:p>
            <a:pPr eaLnBrk="1" hangingPunct="1"/>
            <a:r>
              <a:rPr lang="en-US"/>
              <a:t>          – October 25</a:t>
            </a:r>
          </a:p>
          <a:p>
            <a:pPr eaLnBrk="1" hangingPunct="1"/>
            <a:endParaRPr lang="en-US"/>
          </a:p>
        </p:txBody>
      </p:sp>
      <p:pic>
        <p:nvPicPr>
          <p:cNvPr id="5325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3" y="225425"/>
            <a:ext cx="34988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2600" y="2044700"/>
            <a:ext cx="3498850" cy="23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2575" y="4149725"/>
            <a:ext cx="3505200"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Rectangle 1"/>
          <p:cNvSpPr>
            <a:spLocks noChangeArrowheads="1"/>
          </p:cNvSpPr>
          <p:nvPr/>
        </p:nvSpPr>
        <p:spPr bwMode="auto">
          <a:xfrm>
            <a:off x="4265613" y="11588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Cuban Missile Crisis </a:t>
            </a:r>
            <a:br>
              <a:rPr lang="en-US" sz="3200"/>
            </a:br>
            <a:r>
              <a:rPr lang="en-US" sz="3200"/>
              <a:t>October 1962</a:t>
            </a:r>
          </a:p>
        </p:txBody>
      </p:sp>
    </p:spTree>
    <p:extLst>
      <p:ext uri="{BB962C8B-B14F-4D97-AF65-F5344CB8AC3E}">
        <p14:creationId xmlns:p14="http://schemas.microsoft.com/office/powerpoint/2010/main" val="2977791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1"/>
          <a:stretch/>
        </p:blipFill>
        <p:spPr bwMode="auto">
          <a:xfrm>
            <a:off x="-30394" y="-1"/>
            <a:ext cx="9282914" cy="697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158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0016-0B56-429F-89F4-46B78079F69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EE539D9-51D8-429F-9D44-BDA1D046D31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9395"/>
            <a:ext cx="9248175" cy="6174699"/>
          </a:xfrm>
        </p:spPr>
      </p:pic>
      <p:sp>
        <p:nvSpPr>
          <p:cNvPr id="10" name="Rectangle 9">
            <a:extLst>
              <a:ext uri="{FF2B5EF4-FFF2-40B4-BE49-F238E27FC236}">
                <a16:creationId xmlns:a16="http://schemas.microsoft.com/office/drawing/2014/main" id="{5E8809BC-DB64-4F7F-9549-288DBB14E52E}"/>
              </a:ext>
            </a:extLst>
          </p:cNvPr>
          <p:cNvSpPr/>
          <p:nvPr/>
        </p:nvSpPr>
        <p:spPr>
          <a:xfrm>
            <a:off x="251520" y="6237312"/>
            <a:ext cx="8784976" cy="517065"/>
          </a:xfrm>
          <a:prstGeom prst="rect">
            <a:avLst/>
          </a:prstGeom>
        </p:spPr>
        <p:txBody>
          <a:bodyPr wrap="square">
            <a:spAutoFit/>
          </a:bodyPr>
          <a:lstStyle/>
          <a:p>
            <a:r>
              <a:rPr lang="en-US" dirty="0"/>
              <a:t>SC votes on Resolution 678 ("all necessary means” to uphold its resolutions, if Iraq does not withdraw from Kuwait)</a:t>
            </a:r>
          </a:p>
          <a:p>
            <a:r>
              <a:rPr lang="en-US" dirty="0"/>
              <a:t>29 November 1990, UN Photo 31700</a:t>
            </a:r>
          </a:p>
        </p:txBody>
      </p:sp>
    </p:spTree>
    <p:extLst>
      <p:ext uri="{BB962C8B-B14F-4D97-AF65-F5344CB8AC3E}">
        <p14:creationId xmlns:p14="http://schemas.microsoft.com/office/powerpoint/2010/main" val="1007456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4EAC-64E0-4EC1-9C8B-676858291F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7067F2-11E1-4C0D-86AD-0B5FD8131E93}"/>
              </a:ext>
            </a:extLst>
          </p:cNvPr>
          <p:cNvSpPr>
            <a:spLocks noGrp="1"/>
          </p:cNvSpPr>
          <p:nvPr>
            <p:ph idx="1"/>
          </p:nvPr>
        </p:nvSpPr>
        <p:spPr/>
        <p:txBody>
          <a:bodyPr/>
          <a:lstStyle/>
          <a:p>
            <a:endParaRPr lang="en-US"/>
          </a:p>
        </p:txBody>
      </p:sp>
      <p:pic>
        <p:nvPicPr>
          <p:cNvPr id="84996" name="Picture 4" descr="https://images.theconversation.com/files/55417/original/wh86whct-1406802700.png?ixlib=rb-1.1.0&amp;q=45&amp;auto=format&amp;w=1000&amp;fit=clip">
            <a:extLst>
              <a:ext uri="{FF2B5EF4-FFF2-40B4-BE49-F238E27FC236}">
                <a16:creationId xmlns:a16="http://schemas.microsoft.com/office/drawing/2014/main" id="{02DCA0BF-1AA6-493F-BF52-BD364B4A9A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27" y="0"/>
            <a:ext cx="9144000" cy="545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2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86E10-0EEA-45B7-A14E-6C67849862C3}"/>
              </a:ext>
            </a:extLst>
          </p:cNvPr>
          <p:cNvSpPr>
            <a:spLocks noGrp="1"/>
          </p:cNvSpPr>
          <p:nvPr>
            <p:ph type="ctrTitle"/>
          </p:nvPr>
        </p:nvSpPr>
        <p:spPr>
          <a:xfrm>
            <a:off x="685800" y="2938034"/>
            <a:ext cx="7772400" cy="1470025"/>
          </a:xfrm>
        </p:spPr>
        <p:txBody>
          <a:bodyPr/>
          <a:lstStyle/>
          <a:p>
            <a:r>
              <a:rPr lang="en-US" b="1" dirty="0"/>
              <a:t>Origins</a:t>
            </a:r>
          </a:p>
        </p:txBody>
      </p:sp>
      <p:sp>
        <p:nvSpPr>
          <p:cNvPr id="5" name="Subtitle 4">
            <a:extLst>
              <a:ext uri="{FF2B5EF4-FFF2-40B4-BE49-F238E27FC236}">
                <a16:creationId xmlns:a16="http://schemas.microsoft.com/office/drawing/2014/main" id="{88DC1D9E-CC4F-4FD5-933D-51FFEEAD2F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3891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a:t>Peace Enforcement: Types</a:t>
            </a:r>
          </a:p>
        </p:txBody>
      </p:sp>
      <p:sp>
        <p:nvSpPr>
          <p:cNvPr id="68611" name="Rectangle 3"/>
          <p:cNvSpPr>
            <a:spLocks noGrp="1" noChangeArrowheads="1"/>
          </p:cNvSpPr>
          <p:nvPr>
            <p:ph type="body" idx="1"/>
          </p:nvPr>
        </p:nvSpPr>
        <p:spPr>
          <a:xfrm>
            <a:off x="685800" y="1828800"/>
            <a:ext cx="7772400" cy="4479925"/>
          </a:xfrm>
        </p:spPr>
        <p:txBody>
          <a:bodyPr/>
          <a:lstStyle/>
          <a:p>
            <a:pPr eaLnBrk="1" hangingPunct="1">
              <a:lnSpc>
                <a:spcPct val="90000"/>
              </a:lnSpc>
            </a:pPr>
            <a:r>
              <a:rPr lang="en-GB" sz="2800"/>
              <a:t>Sanctions</a:t>
            </a:r>
            <a:endParaRPr lang="en-GB" sz="2800" b="1"/>
          </a:p>
          <a:p>
            <a:pPr lvl="1" eaLnBrk="1" hangingPunct="1">
              <a:lnSpc>
                <a:spcPct val="90000"/>
              </a:lnSpc>
            </a:pPr>
            <a:r>
              <a:rPr lang="en-GB" sz="2400"/>
              <a:t>Monitoring compliance; assessing impact</a:t>
            </a:r>
          </a:p>
          <a:p>
            <a:pPr lvl="1" eaLnBrk="1" hangingPunct="1">
              <a:lnSpc>
                <a:spcPct val="90000"/>
              </a:lnSpc>
            </a:pPr>
            <a:r>
              <a:rPr lang="en-GB" sz="2400"/>
              <a:t>Military role</a:t>
            </a:r>
          </a:p>
          <a:p>
            <a:pPr lvl="1" eaLnBrk="1" hangingPunct="1">
              <a:lnSpc>
                <a:spcPct val="90000"/>
              </a:lnSpc>
            </a:pPr>
            <a:endParaRPr lang="en-GB"/>
          </a:p>
          <a:p>
            <a:pPr eaLnBrk="1" hangingPunct="1">
              <a:lnSpc>
                <a:spcPct val="90000"/>
              </a:lnSpc>
            </a:pPr>
            <a:r>
              <a:rPr lang="en-GB" sz="2800"/>
              <a:t>Enforcement (Military Action)</a:t>
            </a:r>
          </a:p>
          <a:p>
            <a:pPr lvl="1" eaLnBrk="1" hangingPunct="1">
              <a:lnSpc>
                <a:spcPct val="90000"/>
              </a:lnSpc>
            </a:pPr>
            <a:r>
              <a:rPr lang="en-GB" sz="2400"/>
              <a:t>Gulf War (1991), Kosovo Bombing (1999, without SC resolution), </a:t>
            </a:r>
            <a:r>
              <a:rPr lang="en-GB" sz="2400" b="1"/>
              <a:t>Libya (2011)</a:t>
            </a:r>
          </a:p>
          <a:p>
            <a:pPr lvl="1" eaLnBrk="1" hangingPunct="1">
              <a:lnSpc>
                <a:spcPct val="90000"/>
              </a:lnSpc>
            </a:pPr>
            <a:endParaRPr lang="en-GB" sz="2400" b="1"/>
          </a:p>
          <a:p>
            <a:pPr eaLnBrk="1" hangingPunct="1">
              <a:lnSpc>
                <a:spcPct val="90000"/>
              </a:lnSpc>
            </a:pPr>
            <a:r>
              <a:rPr lang="en-GB" sz="2800"/>
              <a:t>Coercive Disarmament</a:t>
            </a:r>
          </a:p>
          <a:p>
            <a:pPr lvl="1" eaLnBrk="1" hangingPunct="1">
              <a:lnSpc>
                <a:spcPct val="90000"/>
              </a:lnSpc>
            </a:pPr>
            <a:r>
              <a:rPr lang="en-GB" sz="2400"/>
              <a:t>UNSCOM/UNMOVIC: Intelligence-sharing issues</a:t>
            </a:r>
          </a:p>
        </p:txBody>
      </p:sp>
    </p:spTree>
    <p:extLst>
      <p:ext uri="{BB962C8B-B14F-4D97-AF65-F5344CB8AC3E}">
        <p14:creationId xmlns:p14="http://schemas.microsoft.com/office/powerpoint/2010/main" val="2379792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eaLnBrk="1" hangingPunct="1"/>
            <a:r>
              <a:rPr lang="en-US"/>
              <a:t>Sanctions</a:t>
            </a:r>
          </a:p>
        </p:txBody>
      </p:sp>
      <p:sp>
        <p:nvSpPr>
          <p:cNvPr id="69635" name="Rectangle 1027"/>
          <p:cNvSpPr>
            <a:spLocks noGrp="1" noChangeArrowheads="1"/>
          </p:cNvSpPr>
          <p:nvPr>
            <p:ph type="body" idx="1"/>
          </p:nvPr>
        </p:nvSpPr>
        <p:spPr>
          <a:xfrm>
            <a:off x="685800" y="1448750"/>
            <a:ext cx="7772400" cy="4876800"/>
          </a:xfrm>
        </p:spPr>
        <p:txBody>
          <a:bodyPr/>
          <a:lstStyle/>
          <a:p>
            <a:pPr eaLnBrk="1" hangingPunct="1">
              <a:lnSpc>
                <a:spcPct val="80000"/>
              </a:lnSpc>
            </a:pPr>
            <a:r>
              <a:rPr lang="en-US" sz="2800" dirty="0"/>
              <a:t>Sanctions committees</a:t>
            </a:r>
          </a:p>
          <a:p>
            <a:pPr lvl="1" eaLnBrk="1" hangingPunct="1">
              <a:lnSpc>
                <a:spcPct val="80000"/>
              </a:lnSpc>
            </a:pPr>
            <a:r>
              <a:rPr lang="en-US" sz="2000" dirty="0"/>
              <a:t>Only two committees to 1990: South Africa (1963-94), S. Rhodesia (1965-79)</a:t>
            </a:r>
          </a:p>
          <a:p>
            <a:pPr lvl="1" eaLnBrk="1" hangingPunct="1">
              <a:lnSpc>
                <a:spcPct val="80000"/>
              </a:lnSpc>
            </a:pPr>
            <a:r>
              <a:rPr lang="en-US" sz="2000" dirty="0"/>
              <a:t>Ten in 1990s: Iraq (1990-), former Yugoslavia (1992-98), Somalia (1992-94), Libya (1992-94), Liberia (1992-97), Haiti 1993-94), Angola/UNITA (1993-), Rwanda (1994-98), Sierra Leone (1997-), Afghanistan (1999-)</a:t>
            </a:r>
          </a:p>
          <a:p>
            <a:pPr lvl="1" eaLnBrk="1" hangingPunct="1">
              <a:lnSpc>
                <a:spcPct val="80000"/>
              </a:lnSpc>
            </a:pPr>
            <a:r>
              <a:rPr lang="en-US" sz="2000" dirty="0"/>
              <a:t>Many in 2000-2010: Eritrea-Ethiopia (2000-01), Liberia (2001); Iran (2006-); Libya (2011); …</a:t>
            </a:r>
          </a:p>
          <a:p>
            <a:pPr lvl="1" eaLnBrk="1" hangingPunct="1">
              <a:lnSpc>
                <a:spcPct val="80000"/>
              </a:lnSpc>
            </a:pPr>
            <a:endParaRPr lang="en-US" sz="2000" dirty="0"/>
          </a:p>
          <a:p>
            <a:pPr eaLnBrk="1" hangingPunct="1">
              <a:lnSpc>
                <a:spcPct val="80000"/>
              </a:lnSpc>
            </a:pPr>
            <a:r>
              <a:rPr lang="en-US" sz="2800" dirty="0"/>
              <a:t>National submissions</a:t>
            </a:r>
          </a:p>
          <a:p>
            <a:pPr lvl="1" eaLnBrk="1" hangingPunct="1">
              <a:lnSpc>
                <a:spcPct val="80000"/>
              </a:lnSpc>
            </a:pPr>
            <a:r>
              <a:rPr lang="en-US" sz="2000" dirty="0"/>
              <a:t>Over 40,000 communications in one year</a:t>
            </a:r>
          </a:p>
          <a:p>
            <a:pPr eaLnBrk="1" hangingPunct="1">
              <a:lnSpc>
                <a:spcPct val="80000"/>
              </a:lnSpc>
            </a:pPr>
            <a:endParaRPr lang="en-US" sz="2800" dirty="0"/>
          </a:p>
          <a:p>
            <a:pPr eaLnBrk="1" hangingPunct="1">
              <a:lnSpc>
                <a:spcPct val="80000"/>
              </a:lnSpc>
            </a:pPr>
            <a:r>
              <a:rPr lang="en-US" sz="2800" dirty="0"/>
              <a:t>Sanctions Enforcement Support Teams</a:t>
            </a:r>
          </a:p>
          <a:p>
            <a:pPr lvl="1" eaLnBrk="1" hangingPunct="1">
              <a:lnSpc>
                <a:spcPct val="80000"/>
              </a:lnSpc>
            </a:pPr>
            <a:r>
              <a:rPr lang="en-US" sz="2400" dirty="0"/>
              <a:t>Neighboring countries</a:t>
            </a:r>
            <a:endParaRPr lang="en-US" dirty="0"/>
          </a:p>
        </p:txBody>
      </p:sp>
    </p:spTree>
    <p:extLst>
      <p:ext uri="{BB962C8B-B14F-4D97-AF65-F5344CB8AC3E}">
        <p14:creationId xmlns:p14="http://schemas.microsoft.com/office/powerpoint/2010/main" val="385855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3A5698"/>
            </a:gs>
            <a:gs pos="100000">
              <a:schemeClr val="bg1"/>
            </a:gs>
          </a:gsLst>
          <a:lin ang="2700000" scaled="1"/>
        </a:gra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251520" y="274638"/>
            <a:ext cx="8784976" cy="1143000"/>
          </a:xfrm>
        </p:spPr>
        <p:txBody>
          <a:bodyPr/>
          <a:lstStyle/>
          <a:p>
            <a:pPr eaLnBrk="1" hangingPunct="1"/>
            <a:r>
              <a:rPr lang="en-GB" sz="3600" dirty="0"/>
              <a:t>International Criminal Tribunals </a:t>
            </a:r>
            <a:br>
              <a:rPr lang="en-GB" sz="3600" dirty="0"/>
            </a:br>
            <a:r>
              <a:rPr lang="en-GB" sz="3600" dirty="0"/>
              <a:t>&amp;  Court</a:t>
            </a:r>
          </a:p>
        </p:txBody>
      </p:sp>
      <p:sp>
        <p:nvSpPr>
          <p:cNvPr id="66563" name="Rectangle 1027"/>
          <p:cNvSpPr>
            <a:spLocks noChangeArrowheads="1"/>
          </p:cNvSpPr>
          <p:nvPr/>
        </p:nvSpPr>
        <p:spPr bwMode="auto">
          <a:xfrm>
            <a:off x="381000" y="13414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2800" b="1" dirty="0">
                <a:solidFill>
                  <a:schemeClr val="tx2"/>
                </a:solidFill>
              </a:rPr>
              <a:t>ICTY (1993-2017) 	      ICTR (1994-2015)</a:t>
            </a:r>
          </a:p>
        </p:txBody>
      </p:sp>
      <p:pic>
        <p:nvPicPr>
          <p:cNvPr id="66565" name="Picture 1029" descr="Icty_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200400"/>
            <a:ext cx="43259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1031"/>
          <p:cNvSpPr txBox="1">
            <a:spLocks noChangeArrowheads="1"/>
          </p:cNvSpPr>
          <p:nvPr/>
        </p:nvSpPr>
        <p:spPr bwMode="auto">
          <a:xfrm>
            <a:off x="5029200" y="4343400"/>
            <a:ext cx="19939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ICC (2002-)</a:t>
            </a:r>
          </a:p>
          <a:p>
            <a:pPr eaLnBrk="1" hangingPunct="1"/>
            <a:endParaRPr lang="en-US"/>
          </a:p>
        </p:txBody>
      </p:sp>
      <p:pic>
        <p:nvPicPr>
          <p:cNvPr id="66568" name="Picture 1033" descr="icclogo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4900" y="5029200"/>
            <a:ext cx="4229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 result for icty criminal logo">
            <a:extLst>
              <a:ext uri="{FF2B5EF4-FFF2-40B4-BE49-F238E27FC236}">
                <a16:creationId xmlns:a16="http://schemas.microsoft.com/office/drawing/2014/main" id="{F122403E-A4E8-4D24-8661-18ADADF5EB9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5696" y="2260774"/>
            <a:ext cx="819770" cy="8197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ictr rwanda logo">
            <a:extLst>
              <a:ext uri="{FF2B5EF4-FFF2-40B4-BE49-F238E27FC236}">
                <a16:creationId xmlns:a16="http://schemas.microsoft.com/office/drawing/2014/main" id="{9AC136E3-96C9-4920-A10E-3BCBC84C678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7832"/>
          <a:stretch/>
        </p:blipFill>
        <p:spPr bwMode="auto">
          <a:xfrm>
            <a:off x="4572000" y="2108955"/>
            <a:ext cx="4711553"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91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4509-9BB0-44BA-84C4-A59EC0353D03}"/>
              </a:ext>
            </a:extLst>
          </p:cNvPr>
          <p:cNvSpPr>
            <a:spLocks noGrp="1"/>
          </p:cNvSpPr>
          <p:nvPr>
            <p:ph type="title"/>
          </p:nvPr>
        </p:nvSpPr>
        <p:spPr>
          <a:xfrm>
            <a:off x="457199" y="116632"/>
            <a:ext cx="8229600" cy="648072"/>
          </a:xfrm>
        </p:spPr>
        <p:txBody>
          <a:bodyPr/>
          <a:lstStyle/>
          <a:p>
            <a:r>
              <a:rPr lang="en-US" sz="2800" dirty="0"/>
              <a:t>Peace Operations: 20</a:t>
            </a:r>
            <a:r>
              <a:rPr lang="en-US" sz="2800" baseline="30000" dirty="0"/>
              <a:t>th</a:t>
            </a:r>
            <a:r>
              <a:rPr lang="en-US" sz="2800" dirty="0"/>
              <a:t> Century</a:t>
            </a:r>
          </a:p>
        </p:txBody>
      </p:sp>
      <p:pic>
        <p:nvPicPr>
          <p:cNvPr id="4" name="Picture 2" descr="http://www.towson.edu/polsci/ppp/sp97/unpeace/3852E80.GIF">
            <a:extLst>
              <a:ext uri="{FF2B5EF4-FFF2-40B4-BE49-F238E27FC236}">
                <a16:creationId xmlns:a16="http://schemas.microsoft.com/office/drawing/2014/main" id="{4987A9DC-037F-4A0C-AEA7-4923627C7B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1260"/>
          <a:stretch/>
        </p:blipFill>
        <p:spPr bwMode="auto">
          <a:xfrm>
            <a:off x="1131258" y="764704"/>
            <a:ext cx="6966059"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79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95FA-4778-4A6E-A9C7-A908F1765BAC}"/>
              </a:ext>
            </a:extLst>
          </p:cNvPr>
          <p:cNvSpPr>
            <a:spLocks noGrp="1"/>
          </p:cNvSpPr>
          <p:nvPr>
            <p:ph type="title"/>
          </p:nvPr>
        </p:nvSpPr>
        <p:spPr/>
        <p:txBody>
          <a:bodyPr/>
          <a:lstStyle/>
          <a:p>
            <a:r>
              <a:rPr lang="en-US" sz="2400" dirty="0"/>
              <a:t>Uniformed Personnel in UN Peacekeeping</a:t>
            </a:r>
            <a:br>
              <a:rPr lang="en-US" sz="2400" dirty="0"/>
            </a:br>
            <a:endParaRPr lang="en-US" sz="2400" dirty="0"/>
          </a:p>
        </p:txBody>
      </p:sp>
      <p:graphicFrame>
        <p:nvGraphicFramePr>
          <p:cNvPr id="4" name="Chart 3">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1297836070"/>
              </p:ext>
            </p:extLst>
          </p:nvPr>
        </p:nvGraphicFramePr>
        <p:xfrm>
          <a:off x="-108520" y="513708"/>
          <a:ext cx="9252520" cy="6227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5530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4A96-61EC-4ECC-83AD-563D3C151DC7}"/>
              </a:ext>
            </a:extLst>
          </p:cNvPr>
          <p:cNvSpPr>
            <a:spLocks noGrp="1"/>
          </p:cNvSpPr>
          <p:nvPr>
            <p:ph type="title"/>
          </p:nvPr>
        </p:nvSpPr>
        <p:spPr>
          <a:xfrm>
            <a:off x="457200" y="189052"/>
            <a:ext cx="8229600" cy="490066"/>
          </a:xfrm>
        </p:spPr>
        <p:txBody>
          <a:bodyPr/>
          <a:lstStyle/>
          <a:p>
            <a:r>
              <a:rPr lang="en-US" sz="3200" dirty="0"/>
              <a:t>Peace Operations today</a:t>
            </a:r>
          </a:p>
        </p:txBody>
      </p:sp>
      <p:pic>
        <p:nvPicPr>
          <p:cNvPr id="3" name="Picture 2">
            <a:extLst>
              <a:ext uri="{FF2B5EF4-FFF2-40B4-BE49-F238E27FC236}">
                <a16:creationId xmlns:a16="http://schemas.microsoft.com/office/drawing/2014/main" id="{0390FB76-0EF2-466C-A961-CFD03BB34C4D}"/>
              </a:ext>
            </a:extLst>
          </p:cNvPr>
          <p:cNvPicPr>
            <a:picLocks noChangeAspect="1"/>
          </p:cNvPicPr>
          <p:nvPr/>
        </p:nvPicPr>
        <p:blipFill>
          <a:blip r:embed="rId2"/>
          <a:stretch>
            <a:fillRect/>
          </a:stretch>
        </p:blipFill>
        <p:spPr>
          <a:xfrm>
            <a:off x="0" y="0"/>
            <a:ext cx="9144000" cy="6629225"/>
          </a:xfrm>
          <a:prstGeom prst="rect">
            <a:avLst/>
          </a:prstGeom>
        </p:spPr>
      </p:pic>
    </p:spTree>
    <p:extLst>
      <p:ext uri="{BB962C8B-B14F-4D97-AF65-F5344CB8AC3E}">
        <p14:creationId xmlns:p14="http://schemas.microsoft.com/office/powerpoint/2010/main" val="1528033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772400" cy="747713"/>
          </a:xfrm>
        </p:spPr>
        <p:txBody>
          <a:bodyPr/>
          <a:lstStyle/>
          <a:p>
            <a:pPr eaLnBrk="1" hangingPunct="1"/>
            <a:r>
              <a:rPr lang="en-US" altLang="en-US" sz="4000"/>
              <a:t>Difficult Situations 1993-95</a:t>
            </a:r>
          </a:p>
        </p:txBody>
      </p:sp>
      <p:pic>
        <p:nvPicPr>
          <p:cNvPr id="51203" name="Picture 3" descr="UN soldier in Sarajevo by Judah Passo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1888" y="4625975"/>
            <a:ext cx="3124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6"/>
          <p:cNvSpPr>
            <a:spLocks noChangeArrowheads="1"/>
          </p:cNvSpPr>
          <p:nvPr/>
        </p:nvSpPr>
        <p:spPr bwMode="auto">
          <a:xfrm>
            <a:off x="200025" y="233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2400"/>
          </a:p>
        </p:txBody>
      </p:sp>
      <p:pic>
        <p:nvPicPr>
          <p:cNvPr id="51205" name="Picture 8" descr="rwanda8">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2514600"/>
            <a:ext cx="28575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descr="Peacekeeper host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5800" y="4648200"/>
            <a:ext cx="26670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2" descr="img1">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52600" y="1219200"/>
            <a:ext cx="25146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4" descr="0871137380">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95800" y="1295400"/>
            <a:ext cx="742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6" descr="dallaire"/>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00400" y="2971800"/>
            <a:ext cx="1035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17"/>
          <p:cNvSpPr txBox="1">
            <a:spLocks noChangeArrowheads="1"/>
          </p:cNvSpPr>
          <p:nvPr/>
        </p:nvSpPr>
        <p:spPr bwMode="auto">
          <a:xfrm>
            <a:off x="7667625" y="1557338"/>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1800" i="1" dirty="0"/>
              <a:t>Somalia</a:t>
            </a:r>
          </a:p>
        </p:txBody>
      </p:sp>
      <p:sp>
        <p:nvSpPr>
          <p:cNvPr id="51211" name="Text Box 18"/>
          <p:cNvSpPr txBox="1">
            <a:spLocks noChangeArrowheads="1"/>
          </p:cNvSpPr>
          <p:nvPr/>
        </p:nvSpPr>
        <p:spPr bwMode="auto">
          <a:xfrm>
            <a:off x="7885113" y="558958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1800" i="1" dirty="0"/>
              <a:t>Bosnia</a:t>
            </a:r>
          </a:p>
        </p:txBody>
      </p:sp>
      <p:sp>
        <p:nvSpPr>
          <p:cNvPr id="51212" name="Text Box 19"/>
          <p:cNvSpPr txBox="1">
            <a:spLocks noChangeArrowheads="1"/>
          </p:cNvSpPr>
          <p:nvPr/>
        </p:nvSpPr>
        <p:spPr bwMode="auto">
          <a:xfrm>
            <a:off x="7740650" y="35020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1800" i="1" dirty="0"/>
              <a:t>Rwanda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6355-B518-4443-8AA3-E7F670DB24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75FF40-E29F-4713-825C-224EBD463CE2}"/>
              </a:ext>
            </a:extLst>
          </p:cNvPr>
          <p:cNvSpPr>
            <a:spLocks noGrp="1"/>
          </p:cNvSpPr>
          <p:nvPr>
            <p:ph type="subTitle" idx="1"/>
          </p:nvPr>
        </p:nvSpPr>
        <p:spPr/>
        <p:txBody>
          <a:bodyPr/>
          <a:lstStyle/>
          <a:p>
            <a:endParaRPr lang="en-US"/>
          </a:p>
        </p:txBody>
      </p:sp>
      <p:pic>
        <p:nvPicPr>
          <p:cNvPr id="4" name="Picture 6" descr="Image result for colin power un security council vial iraq">
            <a:extLst>
              <a:ext uri="{FF2B5EF4-FFF2-40B4-BE49-F238E27FC236}">
                <a16:creationId xmlns:a16="http://schemas.microsoft.com/office/drawing/2014/main" id="{C0C62C12-0EF5-46B1-A057-525BCDB084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
            <a:ext cx="9157632" cy="61083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E7C92AE-CB94-4DB3-844A-EE38B3ADB540}"/>
              </a:ext>
            </a:extLst>
          </p:cNvPr>
          <p:cNvSpPr/>
          <p:nvPr/>
        </p:nvSpPr>
        <p:spPr>
          <a:xfrm>
            <a:off x="1187624" y="6165304"/>
            <a:ext cx="7883674" cy="517065"/>
          </a:xfrm>
          <a:prstGeom prst="rect">
            <a:avLst/>
          </a:prstGeom>
        </p:spPr>
        <p:txBody>
          <a:bodyPr wrap="square">
            <a:spAutoFit/>
          </a:bodyPr>
          <a:lstStyle/>
          <a:p>
            <a:r>
              <a:rPr lang="en-US" dirty="0"/>
              <a:t>US Secretary of State Colin Powell holds up a vial that he described as one that could contain anthrax</a:t>
            </a:r>
          </a:p>
          <a:p>
            <a:r>
              <a:rPr lang="en-US" dirty="0"/>
              <a:t> 5 February 2003</a:t>
            </a:r>
          </a:p>
        </p:txBody>
      </p:sp>
    </p:spTree>
    <p:extLst>
      <p:ext uri="{BB962C8B-B14F-4D97-AF65-F5344CB8AC3E}">
        <p14:creationId xmlns:p14="http://schemas.microsoft.com/office/powerpoint/2010/main" val="3227046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9AB7-B9D0-4016-A2EB-B64C3D5471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6F9148A-1759-4B3B-8AEA-D194ED296F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95736" y="5886"/>
            <a:ext cx="4464496" cy="6852114"/>
          </a:xfrm>
        </p:spPr>
      </p:pic>
    </p:spTree>
    <p:extLst>
      <p:ext uri="{BB962C8B-B14F-4D97-AF65-F5344CB8AC3E}">
        <p14:creationId xmlns:p14="http://schemas.microsoft.com/office/powerpoint/2010/main" val="3776819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6881-E5D1-45BE-A8AE-335F02722DD3}"/>
              </a:ext>
            </a:extLst>
          </p:cNvPr>
          <p:cNvSpPr>
            <a:spLocks noGrp="1"/>
          </p:cNvSpPr>
          <p:nvPr>
            <p:ph type="title"/>
          </p:nvPr>
        </p:nvSpPr>
        <p:spPr/>
        <p:txBody>
          <a:bodyPr/>
          <a:lstStyle/>
          <a:p>
            <a:endParaRPr lang="en-US"/>
          </a:p>
        </p:txBody>
      </p:sp>
      <p:pic>
        <p:nvPicPr>
          <p:cNvPr id="87042" name="Picture 2" descr="Image result for vetoes in un security council">
            <a:extLst>
              <a:ext uri="{FF2B5EF4-FFF2-40B4-BE49-F238E27FC236}">
                <a16:creationId xmlns:a16="http://schemas.microsoft.com/office/drawing/2014/main" id="{5128FC1C-F2B7-4D47-BB10-ABF6BC19CE7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
            <a:ext cx="9144000" cy="651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0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p:txBody>
          <a:bodyPr/>
          <a:lstStyle/>
          <a:p>
            <a:pPr eaLnBrk="1" hangingPunct="1"/>
            <a:r>
              <a:rPr lang="en-US" dirty="0"/>
              <a:t>World War I</a:t>
            </a:r>
          </a:p>
        </p:txBody>
      </p:sp>
      <p:sp>
        <p:nvSpPr>
          <p:cNvPr id="21507" name="Rectangle 2051"/>
          <p:cNvSpPr>
            <a:spLocks noGrp="1" noChangeArrowheads="1"/>
          </p:cNvSpPr>
          <p:nvPr>
            <p:ph type="body" idx="1"/>
          </p:nvPr>
        </p:nvSpPr>
        <p:spPr>
          <a:xfrm>
            <a:off x="457200" y="1164928"/>
            <a:ext cx="8424863" cy="2241550"/>
          </a:xfrm>
        </p:spPr>
        <p:txBody>
          <a:bodyPr/>
          <a:lstStyle/>
          <a:p>
            <a:pPr eaLnBrk="1" hangingPunct="1">
              <a:buFontTx/>
              <a:buNone/>
            </a:pPr>
            <a:r>
              <a:rPr lang="en-US" sz="2800" dirty="0"/>
              <a:t>   Clash of empires</a:t>
            </a:r>
          </a:p>
          <a:p>
            <a:pPr eaLnBrk="1" hangingPunct="1">
              <a:buFontTx/>
              <a:buNone/>
            </a:pPr>
            <a:r>
              <a:rPr lang="en-US" sz="2800" dirty="0"/>
              <a:t>   Failed balance of power &amp; “Concert of Europe”</a:t>
            </a:r>
          </a:p>
          <a:p>
            <a:pPr eaLnBrk="1" hangingPunct="1">
              <a:buFontTx/>
              <a:buNone/>
            </a:pPr>
            <a:r>
              <a:rPr lang="en-US" sz="2800" dirty="0"/>
              <a:t>   National selfishness and militarism</a:t>
            </a:r>
          </a:p>
        </p:txBody>
      </p:sp>
      <p:pic>
        <p:nvPicPr>
          <p:cNvPr id="21508" name="Picture 2052" descr="Ypres_191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2677" y="3573016"/>
            <a:ext cx="6558646" cy="285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085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B335-100E-43BB-8650-D110749933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5EF636-3A88-4D29-B97F-563451EE5E62}"/>
              </a:ext>
            </a:extLst>
          </p:cNvPr>
          <p:cNvSpPr>
            <a:spLocks noGrp="1"/>
          </p:cNvSpPr>
          <p:nvPr>
            <p:ph idx="1"/>
          </p:nvPr>
        </p:nvSpPr>
        <p:spPr/>
        <p:txBody>
          <a:bodyPr/>
          <a:lstStyle/>
          <a:p>
            <a:endParaRPr lang="en-US"/>
          </a:p>
        </p:txBody>
      </p:sp>
      <p:pic>
        <p:nvPicPr>
          <p:cNvPr id="83970" name="Picture 2" descr="https://images.theconversation.com/files/55426/original/s98j45kv-1406805280.png?ixlib=rb-1.1.0&amp;q=45&amp;auto=format&amp;w=1000&amp;fit=clip">
            <a:extLst>
              <a:ext uri="{FF2B5EF4-FFF2-40B4-BE49-F238E27FC236}">
                <a16:creationId xmlns:a16="http://schemas.microsoft.com/office/drawing/2014/main" id="{D54250B6-F45F-4E9F-9C4A-E67D016A79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0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78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6DBF-9C21-4221-B717-797905A5FBBE}"/>
              </a:ext>
            </a:extLst>
          </p:cNvPr>
          <p:cNvSpPr>
            <a:spLocks noGrp="1"/>
          </p:cNvSpPr>
          <p:nvPr>
            <p:ph type="ctrTitle"/>
          </p:nvPr>
        </p:nvSpPr>
        <p:spPr>
          <a:xfrm>
            <a:off x="685800" y="2935993"/>
            <a:ext cx="7772400" cy="1470025"/>
          </a:xfrm>
        </p:spPr>
        <p:txBody>
          <a:bodyPr/>
          <a:lstStyle/>
          <a:p>
            <a:r>
              <a:rPr lang="en-US" b="1" dirty="0"/>
              <a:t>Canada and the UN SC</a:t>
            </a:r>
          </a:p>
        </p:txBody>
      </p:sp>
      <p:sp>
        <p:nvSpPr>
          <p:cNvPr id="3" name="Subtitle 2">
            <a:extLst>
              <a:ext uri="{FF2B5EF4-FFF2-40B4-BE49-F238E27FC236}">
                <a16:creationId xmlns:a16="http://schemas.microsoft.com/office/drawing/2014/main" id="{C8C29896-922A-47D2-9439-8DE9265601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75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6C45-292B-4831-A81A-1DF980D2739C}"/>
              </a:ext>
            </a:extLst>
          </p:cNvPr>
          <p:cNvSpPr>
            <a:spLocks noGrp="1"/>
          </p:cNvSpPr>
          <p:nvPr>
            <p:ph type="title"/>
          </p:nvPr>
        </p:nvSpPr>
        <p:spPr>
          <a:xfrm>
            <a:off x="457200" y="404664"/>
            <a:ext cx="8229600" cy="1143000"/>
          </a:xfrm>
        </p:spPr>
        <p:txBody>
          <a:bodyPr/>
          <a:lstStyle/>
          <a:p>
            <a:r>
              <a:rPr lang="en-US" dirty="0"/>
              <a:t>San Francisco 1945</a:t>
            </a:r>
          </a:p>
        </p:txBody>
      </p:sp>
      <p:pic>
        <p:nvPicPr>
          <p:cNvPr id="81922" name="Picture 2" descr="Image result for pearson in san francisco united nations">
            <a:extLst>
              <a:ext uri="{FF2B5EF4-FFF2-40B4-BE49-F238E27FC236}">
                <a16:creationId xmlns:a16="http://schemas.microsoft.com/office/drawing/2014/main" id="{0C7AFCEF-787D-422F-89CB-8DDF2D33B1A7}"/>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115616" y="1196752"/>
            <a:ext cx="5688632" cy="5504670"/>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Image result for pearson in san francisco united nations">
            <a:extLst>
              <a:ext uri="{FF2B5EF4-FFF2-40B4-BE49-F238E27FC236}">
                <a16:creationId xmlns:a16="http://schemas.microsoft.com/office/drawing/2014/main" id="{BC5FEBA7-32B0-4FD4-A2FB-5DB0987D6F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0272" y="4240115"/>
            <a:ext cx="1968054" cy="2466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EAF6D1-D715-4BC4-855D-095FB59BC02F}"/>
              </a:ext>
            </a:extLst>
          </p:cNvPr>
          <p:cNvSpPr txBox="1"/>
          <p:nvPr/>
        </p:nvSpPr>
        <p:spPr>
          <a:xfrm>
            <a:off x="7596336" y="3870783"/>
            <a:ext cx="1031051" cy="369332"/>
          </a:xfrm>
          <a:prstGeom prst="rect">
            <a:avLst/>
          </a:prstGeom>
          <a:noFill/>
        </p:spPr>
        <p:txBody>
          <a:bodyPr wrap="none" rtlCol="0">
            <a:spAutoFit/>
          </a:bodyPr>
          <a:lstStyle/>
          <a:p>
            <a:r>
              <a:rPr lang="en-US" sz="1800" dirty="0">
                <a:solidFill>
                  <a:srgbClr val="FFFF99"/>
                </a:solidFill>
                <a:latin typeface="+mj-lt"/>
                <a:cs typeface="+mj-cs"/>
              </a:rPr>
              <a:t>1948-57</a:t>
            </a:r>
          </a:p>
        </p:txBody>
      </p:sp>
    </p:spTree>
    <p:extLst>
      <p:ext uri="{BB962C8B-B14F-4D97-AF65-F5344CB8AC3E}">
        <p14:creationId xmlns:p14="http://schemas.microsoft.com/office/powerpoint/2010/main" val="360924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512" y="274638"/>
            <a:ext cx="8507288" cy="1143000"/>
          </a:xfrm>
        </p:spPr>
        <p:txBody>
          <a:bodyPr/>
          <a:lstStyle/>
          <a:p>
            <a:pPr eaLnBrk="1" hangingPunct="1"/>
            <a:r>
              <a:rPr lang="en-GB" sz="3600" dirty="0"/>
              <a:t>“Golden Age” of Canadian Diplomacy</a:t>
            </a:r>
            <a:endParaRPr lang="en-GB" sz="3600" dirty="0">
              <a:solidFill>
                <a:schemeClr val="tx1"/>
              </a:solidFill>
            </a:endParaRPr>
          </a:p>
        </p:txBody>
      </p:sp>
      <p:sp>
        <p:nvSpPr>
          <p:cNvPr id="56323" name="Rectangle 3"/>
          <p:cNvSpPr>
            <a:spLocks noGrp="1" noChangeArrowheads="1"/>
          </p:cNvSpPr>
          <p:nvPr>
            <p:ph type="body" idx="1"/>
          </p:nvPr>
        </p:nvSpPr>
        <p:spPr>
          <a:xfrm>
            <a:off x="1341582" y="1440801"/>
            <a:ext cx="4876800" cy="1524000"/>
          </a:xfrm>
        </p:spPr>
        <p:txBody>
          <a:bodyPr/>
          <a:lstStyle/>
          <a:p>
            <a:pPr eaLnBrk="1" hangingPunct="1">
              <a:buFontTx/>
              <a:buNone/>
            </a:pPr>
            <a:r>
              <a:rPr lang="en-GB" sz="2400" b="1" dirty="0"/>
              <a:t>General Andrew McNaughton</a:t>
            </a:r>
            <a:r>
              <a:rPr lang="en-GB" sz="2000" dirty="0"/>
              <a:t>  </a:t>
            </a:r>
          </a:p>
          <a:p>
            <a:pPr lvl="1" eaLnBrk="1" hangingPunct="1"/>
            <a:r>
              <a:rPr lang="en-GB" sz="2000" dirty="0"/>
              <a:t>Canada's first permanent delegate to UN in New York, 1948; </a:t>
            </a:r>
            <a:r>
              <a:rPr lang="en-US" sz="2000" dirty="0"/>
              <a:t>Security Council President, 1949</a:t>
            </a:r>
            <a:endParaRPr lang="en-GB" sz="2000" dirty="0"/>
          </a:p>
        </p:txBody>
      </p:sp>
      <p:pic>
        <p:nvPicPr>
          <p:cNvPr id="56324" name="Picture 4" descr="McNaughton_PresSC_19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447800"/>
            <a:ext cx="16891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685800" y="3124201"/>
            <a:ext cx="4419600" cy="204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400" b="1" dirty="0">
                <a:effectLst>
                  <a:outerShdw blurRad="38100" dist="38100" dir="2700000" algn="tl">
                    <a:srgbClr val="000000"/>
                  </a:outerShdw>
                </a:effectLst>
                <a:latin typeface="+mn-lt"/>
              </a:rPr>
              <a:t>Brig. Harry Angle</a:t>
            </a:r>
          </a:p>
          <a:p>
            <a:pPr marL="742950" lvl="1" indent="-285750">
              <a:lnSpc>
                <a:spcPct val="90000"/>
              </a:lnSpc>
              <a:spcBef>
                <a:spcPct val="20000"/>
              </a:spcBef>
              <a:buFontTx/>
              <a:buChar char="–"/>
            </a:pPr>
            <a:r>
              <a:rPr lang="en-US" sz="2000" dirty="0">
                <a:effectLst>
                  <a:outerShdw blurRad="38100" dist="38100" dir="2700000" algn="tl">
                    <a:srgbClr val="000000"/>
                  </a:outerShdw>
                </a:effectLst>
                <a:latin typeface="+mn-lt"/>
              </a:rPr>
              <a:t>Chief Military Observer, UNMOGIP, July 1950</a:t>
            </a:r>
          </a:p>
          <a:p>
            <a:pPr marL="742950" lvl="1" indent="-285750">
              <a:lnSpc>
                <a:spcPct val="90000"/>
              </a:lnSpc>
              <a:spcBef>
                <a:spcPct val="20000"/>
              </a:spcBef>
              <a:buFontTx/>
              <a:buChar char="–"/>
            </a:pPr>
            <a:r>
              <a:rPr lang="en-US" sz="2000" dirty="0">
                <a:effectLst>
                  <a:outerShdw blurRad="38100" dist="38100" dir="2700000" algn="tl">
                    <a:srgbClr val="000000"/>
                  </a:outerShdw>
                </a:effectLst>
                <a:latin typeface="+mn-lt"/>
              </a:rPr>
              <a:t>First </a:t>
            </a:r>
            <a:r>
              <a:rPr lang="en-GB" sz="2000" dirty="0">
                <a:effectLst>
                  <a:outerShdw blurRad="38100" dist="38100" dir="2700000" algn="tl">
                    <a:srgbClr val="000000"/>
                  </a:outerShdw>
                </a:effectLst>
                <a:latin typeface="+mn-lt"/>
              </a:rPr>
              <a:t>Canadian to die in a peacekeeping mission</a:t>
            </a:r>
          </a:p>
          <a:p>
            <a:pPr marL="742950" lvl="1" indent="-285750">
              <a:lnSpc>
                <a:spcPct val="90000"/>
              </a:lnSpc>
              <a:spcBef>
                <a:spcPct val="20000"/>
              </a:spcBef>
              <a:buFontTx/>
              <a:buChar char="–"/>
            </a:pPr>
            <a:endParaRPr lang="en-GB" sz="2000" dirty="0"/>
          </a:p>
        </p:txBody>
      </p:sp>
      <p:pic>
        <p:nvPicPr>
          <p:cNvPr id="56326" name="Picture 6" descr="Burns_UNDisarmCommission_NAC_2189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1803" y="4459287"/>
            <a:ext cx="26241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Angle_PakiMilDel_1949_peaceAM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8427" y="3124201"/>
            <a:ext cx="1752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AB6AAA0-03A3-43F2-B7EF-808E185B3C53}"/>
              </a:ext>
            </a:extLst>
          </p:cNvPr>
          <p:cNvSpPr/>
          <p:nvPr/>
        </p:nvSpPr>
        <p:spPr>
          <a:xfrm>
            <a:off x="1436293" y="5085184"/>
            <a:ext cx="4814734" cy="1378839"/>
          </a:xfrm>
          <a:prstGeom prst="rect">
            <a:avLst/>
          </a:prstGeom>
        </p:spPr>
        <p:txBody>
          <a:bodyPr wrap="square">
            <a:spAutoFit/>
          </a:bodyPr>
          <a:lstStyle/>
          <a:p>
            <a:pPr marL="342900" indent="-342900">
              <a:lnSpc>
                <a:spcPct val="90000"/>
              </a:lnSpc>
              <a:spcBef>
                <a:spcPct val="20000"/>
              </a:spcBef>
            </a:pPr>
            <a:r>
              <a:rPr lang="en-GB" sz="2400" b="1" dirty="0">
                <a:effectLst>
                  <a:outerShdw blurRad="38100" dist="38100" dir="2700000" algn="tl">
                    <a:srgbClr val="000000"/>
                  </a:outerShdw>
                </a:effectLst>
                <a:latin typeface="+mn-lt"/>
              </a:rPr>
              <a:t>Lt. Gen. Tommy Burns</a:t>
            </a:r>
          </a:p>
          <a:p>
            <a:pPr marL="742950" lvl="1" indent="-285750">
              <a:lnSpc>
                <a:spcPct val="90000"/>
              </a:lnSpc>
              <a:spcBef>
                <a:spcPct val="20000"/>
              </a:spcBef>
              <a:buFontTx/>
              <a:buChar char="–"/>
            </a:pPr>
            <a:r>
              <a:rPr lang="en-GB" sz="2000" dirty="0">
                <a:effectLst>
                  <a:outerShdw blurRad="38100" dist="38100" dir="2700000" algn="tl">
                    <a:srgbClr val="000000"/>
                  </a:outerShdw>
                </a:effectLst>
                <a:latin typeface="+mn-lt"/>
              </a:rPr>
              <a:t>Chief of Staff,  UNTSO, 1955-56</a:t>
            </a:r>
          </a:p>
          <a:p>
            <a:pPr marL="742950" lvl="1" indent="-285750">
              <a:lnSpc>
                <a:spcPct val="90000"/>
              </a:lnSpc>
              <a:spcBef>
                <a:spcPct val="20000"/>
              </a:spcBef>
              <a:buFontTx/>
              <a:buChar char="–"/>
            </a:pPr>
            <a:r>
              <a:rPr lang="en-GB" sz="2000" dirty="0">
                <a:effectLst>
                  <a:outerShdw blurRad="38100" dist="38100" dir="2700000" algn="tl">
                    <a:srgbClr val="000000"/>
                  </a:outerShdw>
                </a:effectLst>
                <a:latin typeface="+mn-lt"/>
              </a:rPr>
              <a:t>First Commander, UN Emergency Force, 1956-59</a:t>
            </a:r>
            <a:endParaRPr lang="en-US" sz="2000"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709338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CA" dirty="0"/>
              <a:t>Nobel </a:t>
            </a:r>
            <a:r>
              <a:rPr lang="fr-CA" dirty="0" err="1"/>
              <a:t>Peace</a:t>
            </a:r>
            <a:r>
              <a:rPr lang="fr-CA" dirty="0"/>
              <a:t> </a:t>
            </a:r>
            <a:r>
              <a:rPr lang="fr-CA" dirty="0" err="1"/>
              <a:t>Prize</a:t>
            </a:r>
            <a:r>
              <a:rPr lang="fr-CA" dirty="0"/>
              <a:t> 1957</a:t>
            </a:r>
          </a:p>
        </p:txBody>
      </p:sp>
      <p:sp>
        <p:nvSpPr>
          <p:cNvPr id="45059" name="Rectangle 3"/>
          <p:cNvSpPr>
            <a:spLocks noGrp="1" noChangeArrowheads="1"/>
          </p:cNvSpPr>
          <p:nvPr>
            <p:ph type="body" idx="1"/>
          </p:nvPr>
        </p:nvSpPr>
        <p:spPr>
          <a:xfrm>
            <a:off x="2876550" y="5921260"/>
            <a:ext cx="3810000" cy="1066800"/>
          </a:xfrm>
        </p:spPr>
        <p:txBody>
          <a:bodyPr/>
          <a:lstStyle/>
          <a:p>
            <a:pPr lvl="1" eaLnBrk="1" hangingPunct="1">
              <a:spcBef>
                <a:spcPts val="500"/>
              </a:spcBef>
              <a:spcAft>
                <a:spcPts val="500"/>
              </a:spcAft>
              <a:buFontTx/>
              <a:buNone/>
            </a:pPr>
            <a:r>
              <a:rPr lang="fr-CA" sz="1800" dirty="0"/>
              <a:t>	Lester B. Pearson </a:t>
            </a:r>
            <a:br>
              <a:rPr lang="fr-CA" sz="1800" dirty="0"/>
            </a:br>
            <a:r>
              <a:rPr lang="fr-CA" sz="1800" dirty="0"/>
              <a:t>Oslo, 11 décembre 1957</a:t>
            </a:r>
          </a:p>
        </p:txBody>
      </p:sp>
      <p:pic>
        <p:nvPicPr>
          <p:cNvPr id="45061" name="Picture 6"/>
          <p:cNvPicPr>
            <a:picLocks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2876550" y="1268760"/>
            <a:ext cx="3495650" cy="4536504"/>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474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a:p>
        </p:txBody>
      </p:sp>
      <p:pic>
        <p:nvPicPr>
          <p:cNvPr id="3075" name="Content Placeholder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315913"/>
            <a:ext cx="9140826"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1032"/>
          <p:cNvGrpSpPr>
            <a:grpSpLocks/>
          </p:cNvGrpSpPr>
          <p:nvPr/>
        </p:nvGrpSpPr>
        <p:grpSpPr bwMode="auto">
          <a:xfrm>
            <a:off x="0" y="-300038"/>
            <a:ext cx="1474788" cy="1485901"/>
            <a:chOff x="3984" y="2880"/>
            <a:chExt cx="1004" cy="1008"/>
          </a:xfrm>
        </p:grpSpPr>
        <p:pic>
          <p:nvPicPr>
            <p:cNvPr id="3080" name="Picture 1033" descr="Burns_Portait_BurnsBldg_DSCN135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 y="2880"/>
              <a:ext cx="87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34"/>
            <p:cNvSpPr txBox="1">
              <a:spLocks noChangeArrowheads="1"/>
            </p:cNvSpPr>
            <p:nvPr/>
          </p:nvSpPr>
          <p:spPr bwMode="auto">
            <a:xfrm rot="5400000">
              <a:off x="4784" y="3612"/>
              <a:ext cx="26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900"/>
                <a:t>Dorn</a:t>
              </a:r>
            </a:p>
          </p:txBody>
        </p:sp>
      </p:grpSp>
      <p:sp>
        <p:nvSpPr>
          <p:cNvPr id="3077" name="TextBox 7"/>
          <p:cNvSpPr txBox="1">
            <a:spLocks noChangeArrowheads="1"/>
          </p:cNvSpPr>
          <p:nvPr/>
        </p:nvSpPr>
        <p:spPr bwMode="auto">
          <a:xfrm>
            <a:off x="8251825" y="6581775"/>
            <a:ext cx="84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Sgt Barber</a:t>
            </a:r>
          </a:p>
        </p:txBody>
      </p:sp>
      <p:sp>
        <p:nvSpPr>
          <p:cNvPr id="3078" name="Text Box 1028"/>
          <p:cNvSpPr txBox="1">
            <a:spLocks noChangeArrowheads="1"/>
          </p:cNvSpPr>
          <p:nvPr/>
        </p:nvSpPr>
        <p:spPr bwMode="auto">
          <a:xfrm>
            <a:off x="6011863" y="0"/>
            <a:ext cx="2952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t>“We Remember”</a:t>
            </a:r>
          </a:p>
        </p:txBody>
      </p:sp>
      <p:sp>
        <p:nvSpPr>
          <p:cNvPr id="3079" name="Text Box 1029"/>
          <p:cNvSpPr txBox="1">
            <a:spLocks noChangeArrowheads="1"/>
          </p:cNvSpPr>
          <p:nvPr/>
        </p:nvSpPr>
        <p:spPr bwMode="auto">
          <a:xfrm>
            <a:off x="-66675" y="6521450"/>
            <a:ext cx="1420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Gift of CSC 25</a:t>
            </a:r>
          </a:p>
        </p:txBody>
      </p:sp>
    </p:spTree>
    <p:extLst>
      <p:ext uri="{BB962C8B-B14F-4D97-AF65-F5344CB8AC3E}">
        <p14:creationId xmlns:p14="http://schemas.microsoft.com/office/powerpoint/2010/main" val="2284757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C717-4798-433D-88E1-5DBEFF568E4A}"/>
              </a:ext>
            </a:extLst>
          </p:cNvPr>
          <p:cNvSpPr>
            <a:spLocks noGrp="1"/>
          </p:cNvSpPr>
          <p:nvPr>
            <p:ph type="title"/>
          </p:nvPr>
        </p:nvSpPr>
        <p:spPr/>
        <p:txBody>
          <a:bodyPr/>
          <a:lstStyle/>
          <a:p>
            <a:r>
              <a:rPr lang="en-US" dirty="0"/>
              <a:t>On the Council</a:t>
            </a:r>
          </a:p>
        </p:txBody>
      </p:sp>
      <p:pic>
        <p:nvPicPr>
          <p:cNvPr id="4" name="Content Placeholder 3">
            <a:extLst>
              <a:ext uri="{FF2B5EF4-FFF2-40B4-BE49-F238E27FC236}">
                <a16:creationId xmlns:a16="http://schemas.microsoft.com/office/drawing/2014/main" id="{20814310-8D88-42EB-BF11-28C14EA88E4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59329" y="1699356"/>
            <a:ext cx="5548284" cy="4410643"/>
          </a:xfrm>
          <a:prstGeom prst="rect">
            <a:avLst/>
          </a:prstGeom>
        </p:spPr>
      </p:pic>
      <p:sp>
        <p:nvSpPr>
          <p:cNvPr id="5" name="Content Placeholder 4">
            <a:extLst>
              <a:ext uri="{FF2B5EF4-FFF2-40B4-BE49-F238E27FC236}">
                <a16:creationId xmlns:a16="http://schemas.microsoft.com/office/drawing/2014/main" id="{6F028064-ADF0-4BEF-A67F-DF481C5D44EF}"/>
              </a:ext>
            </a:extLst>
          </p:cNvPr>
          <p:cNvSpPr txBox="1">
            <a:spLocks/>
          </p:cNvSpPr>
          <p:nvPr/>
        </p:nvSpPr>
        <p:spPr>
          <a:xfrm>
            <a:off x="899592" y="1584036"/>
            <a:ext cx="2818656" cy="4525963"/>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Monotype Sorts" pitchFamily="2" charset="2"/>
              <a:buChar char="F"/>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a:lstStyle>
          <a:p>
            <a:pPr marL="0" indent="0">
              <a:buNone/>
            </a:pPr>
            <a:r>
              <a:rPr lang="en-US" sz="2800" kern="0" dirty="0"/>
              <a:t>(1946)</a:t>
            </a:r>
          </a:p>
          <a:p>
            <a:pPr marL="0" indent="0">
              <a:buNone/>
            </a:pPr>
            <a:endParaRPr lang="en-US" sz="2800" kern="0" dirty="0"/>
          </a:p>
          <a:p>
            <a:pPr marL="0" indent="0">
              <a:buNone/>
            </a:pPr>
            <a:r>
              <a:rPr lang="en-US" sz="2800" kern="0" dirty="0"/>
              <a:t>1948-49 </a:t>
            </a:r>
            <a:br>
              <a:rPr lang="en-US" sz="2800" kern="0" dirty="0"/>
            </a:br>
            <a:r>
              <a:rPr lang="en-US" sz="2800" kern="0" dirty="0"/>
              <a:t>1958-59 </a:t>
            </a:r>
            <a:br>
              <a:rPr lang="en-US" sz="2800" kern="0" dirty="0"/>
            </a:br>
            <a:r>
              <a:rPr lang="en-US" sz="2800" kern="0" dirty="0"/>
              <a:t>1967-68 </a:t>
            </a:r>
            <a:br>
              <a:rPr lang="en-US" sz="2800" kern="0" dirty="0"/>
            </a:br>
            <a:r>
              <a:rPr lang="en-US" sz="2800" kern="0" dirty="0"/>
              <a:t>1977-78 </a:t>
            </a:r>
            <a:br>
              <a:rPr lang="en-US" sz="2800" kern="0" dirty="0"/>
            </a:br>
            <a:r>
              <a:rPr lang="en-US" sz="2800" kern="0" dirty="0"/>
              <a:t>1989-90</a:t>
            </a:r>
            <a:br>
              <a:rPr lang="en-US" sz="2800" kern="0" dirty="0"/>
            </a:br>
            <a:r>
              <a:rPr lang="en-US" sz="2800" kern="0" dirty="0"/>
              <a:t>1999-00</a:t>
            </a:r>
          </a:p>
          <a:p>
            <a:pPr marL="0" indent="0">
              <a:buNone/>
            </a:pPr>
            <a:endParaRPr lang="en-US" sz="2800" kern="0" dirty="0"/>
          </a:p>
          <a:p>
            <a:pPr marL="0" indent="0">
              <a:buNone/>
            </a:pPr>
            <a:r>
              <a:rPr lang="en-US" sz="2800" kern="0" dirty="0"/>
              <a:t>(2010)</a:t>
            </a:r>
          </a:p>
          <a:p>
            <a:pPr marL="0" indent="0">
              <a:buNone/>
            </a:pPr>
            <a:endParaRPr lang="en-US" sz="2800" kern="0" dirty="0"/>
          </a:p>
        </p:txBody>
      </p:sp>
    </p:spTree>
    <p:extLst>
      <p:ext uri="{BB962C8B-B14F-4D97-AF65-F5344CB8AC3E}">
        <p14:creationId xmlns:p14="http://schemas.microsoft.com/office/powerpoint/2010/main" val="901080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9695-88D2-43CD-B0AF-CD2EC4057877}"/>
              </a:ext>
            </a:extLst>
          </p:cNvPr>
          <p:cNvSpPr>
            <a:spLocks noGrp="1"/>
          </p:cNvSpPr>
          <p:nvPr>
            <p:ph type="title"/>
          </p:nvPr>
        </p:nvSpPr>
        <p:spPr/>
        <p:txBody>
          <a:bodyPr/>
          <a:lstStyle/>
          <a:p>
            <a:endParaRPr lang="en-US"/>
          </a:p>
        </p:txBody>
      </p:sp>
      <p:pic>
        <p:nvPicPr>
          <p:cNvPr id="96258" name="Picture 2" descr="Security Council Unanimously Adopts Resolution 1130, Extending Mandate of Mission in Central African Republic to 15 November">
            <a:extLst>
              <a:ext uri="{FF2B5EF4-FFF2-40B4-BE49-F238E27FC236}">
                <a16:creationId xmlns:a16="http://schemas.microsoft.com/office/drawing/2014/main" id="{A3417F07-2481-483B-9582-61EF49821C39}"/>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988" y="-34930"/>
            <a:ext cx="9141011" cy="60940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1A1B393-2C86-4D6F-8117-D4E81FDF46B0}"/>
              </a:ext>
            </a:extLst>
          </p:cNvPr>
          <p:cNvSpPr/>
          <p:nvPr/>
        </p:nvSpPr>
        <p:spPr>
          <a:xfrm>
            <a:off x="179512" y="6167863"/>
            <a:ext cx="8856984" cy="461665"/>
          </a:xfrm>
          <a:prstGeom prst="rect">
            <a:avLst/>
          </a:prstGeom>
        </p:spPr>
        <p:txBody>
          <a:bodyPr wrap="square">
            <a:spAutoFit/>
          </a:bodyPr>
          <a:lstStyle/>
          <a:p>
            <a:r>
              <a:rPr lang="en-US" dirty="0">
                <a:latin typeface="Arial" panose="020B0604020202020204" pitchFamily="34" charset="0"/>
              </a:rPr>
              <a:t>Security Council President Robert Fowler (Canada) confers with Secretary-General Kofi Annan (left), prior to reading out a presidential statement on the situation between Ethiopia and Eritrea. </a:t>
            </a:r>
            <a:endParaRPr lang="en-US" dirty="0"/>
          </a:p>
        </p:txBody>
      </p:sp>
      <p:sp>
        <p:nvSpPr>
          <p:cNvPr id="4" name="Rectangle 3">
            <a:extLst>
              <a:ext uri="{FF2B5EF4-FFF2-40B4-BE49-F238E27FC236}">
                <a16:creationId xmlns:a16="http://schemas.microsoft.com/office/drawing/2014/main" id="{ABC8E1A5-B81E-4956-BFD4-B0567ABE350E}"/>
              </a:ext>
            </a:extLst>
          </p:cNvPr>
          <p:cNvSpPr/>
          <p:nvPr/>
        </p:nvSpPr>
        <p:spPr>
          <a:xfrm>
            <a:off x="8234592" y="6583362"/>
            <a:ext cx="904415" cy="253916"/>
          </a:xfrm>
          <a:prstGeom prst="rect">
            <a:avLst/>
          </a:prstGeom>
        </p:spPr>
        <p:txBody>
          <a:bodyPr wrap="none">
            <a:spAutoFit/>
          </a:bodyPr>
          <a:lstStyle/>
          <a:p>
            <a:r>
              <a:rPr lang="en-US" sz="700" dirty="0">
                <a:latin typeface="Arial" panose="020B0604020202020204" pitchFamily="34" charset="0"/>
              </a:rPr>
              <a:t>UN</a:t>
            </a:r>
            <a:r>
              <a:rPr lang="en-US" sz="1050" dirty="0"/>
              <a:t> </a:t>
            </a:r>
            <a:r>
              <a:rPr lang="en-US" sz="700" dirty="0">
                <a:latin typeface="Arial" panose="020B0604020202020204" pitchFamily="34" charset="0"/>
              </a:rPr>
              <a:t>Photo 320739</a:t>
            </a:r>
          </a:p>
        </p:txBody>
      </p:sp>
    </p:spTree>
    <p:extLst>
      <p:ext uri="{BB962C8B-B14F-4D97-AF65-F5344CB8AC3E}">
        <p14:creationId xmlns:p14="http://schemas.microsoft.com/office/powerpoint/2010/main" val="127219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 cover The Responsibility to Protect: Report of the International Commission on Intervention and State Sovereignty">
            <a:extLst>
              <a:ext uri="{FF2B5EF4-FFF2-40B4-BE49-F238E27FC236}">
                <a16:creationId xmlns:a16="http://schemas.microsoft.com/office/drawing/2014/main" id="{2654318C-07CB-4B1A-B657-596B59E217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5048" y="1340768"/>
            <a:ext cx="3033904" cy="439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8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9249-2A8F-4D1D-B2D3-CC0E0182EC0D}"/>
              </a:ext>
            </a:extLst>
          </p:cNvPr>
          <p:cNvSpPr>
            <a:spLocks noGrp="1"/>
          </p:cNvSpPr>
          <p:nvPr>
            <p:ph type="title"/>
          </p:nvPr>
        </p:nvSpPr>
        <p:spPr/>
        <p:txBody>
          <a:bodyPr/>
          <a:lstStyle/>
          <a:p>
            <a:endParaRPr lang="en-US"/>
          </a:p>
        </p:txBody>
      </p:sp>
      <p:pic>
        <p:nvPicPr>
          <p:cNvPr id="95234" name="Picture 2" descr="General Assembly Debates Equitable Representation on and Increase in Membership of Security Council">
            <a:extLst>
              <a:ext uri="{FF2B5EF4-FFF2-40B4-BE49-F238E27FC236}">
                <a16:creationId xmlns:a16="http://schemas.microsoft.com/office/drawing/2014/main" id="{2AD12E16-BB07-4BF8-AEB5-43D53F13166E}"/>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1"/>
            <a:ext cx="9144000" cy="59605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4123EE1-9C8D-462E-93DB-3DD11E647C22}"/>
              </a:ext>
            </a:extLst>
          </p:cNvPr>
          <p:cNvSpPr/>
          <p:nvPr/>
        </p:nvSpPr>
        <p:spPr>
          <a:xfrm>
            <a:off x="179512" y="6027003"/>
            <a:ext cx="8964488" cy="461665"/>
          </a:xfrm>
          <a:prstGeom prst="rect">
            <a:avLst/>
          </a:prstGeom>
        </p:spPr>
        <p:txBody>
          <a:bodyPr wrap="square">
            <a:spAutoFit/>
          </a:bodyPr>
          <a:lstStyle/>
          <a:p>
            <a:r>
              <a:rPr lang="en-US" dirty="0">
                <a:latin typeface="Arial" panose="020B0604020202020204" pitchFamily="34" charset="0"/>
              </a:rPr>
              <a:t>Allan Rock, Permanent Representative of Canada to the United Nations, addressing the General Assembly on the question of equitable representation on and increase in the membership of the Security Council, at UN Headquarters. 26 July 2005.</a:t>
            </a:r>
            <a:endParaRPr lang="en-US" dirty="0"/>
          </a:p>
        </p:txBody>
      </p:sp>
      <p:sp>
        <p:nvSpPr>
          <p:cNvPr id="4" name="Rectangle 3">
            <a:extLst>
              <a:ext uri="{FF2B5EF4-FFF2-40B4-BE49-F238E27FC236}">
                <a16:creationId xmlns:a16="http://schemas.microsoft.com/office/drawing/2014/main" id="{85063255-C6CB-4A86-896A-F642CFDB1DCC}"/>
              </a:ext>
            </a:extLst>
          </p:cNvPr>
          <p:cNvSpPr/>
          <p:nvPr/>
        </p:nvSpPr>
        <p:spPr>
          <a:xfrm>
            <a:off x="8263446" y="6583362"/>
            <a:ext cx="846707" cy="200055"/>
          </a:xfrm>
          <a:prstGeom prst="rect">
            <a:avLst/>
          </a:prstGeom>
        </p:spPr>
        <p:txBody>
          <a:bodyPr wrap="none">
            <a:spAutoFit/>
          </a:bodyPr>
          <a:lstStyle/>
          <a:p>
            <a:r>
              <a:rPr lang="en-US" sz="700" dirty="0">
                <a:latin typeface="Arial" panose="020B0604020202020204" pitchFamily="34" charset="0"/>
              </a:rPr>
              <a:t>UN Photo 84312</a:t>
            </a:r>
          </a:p>
        </p:txBody>
      </p:sp>
    </p:spTree>
    <p:extLst>
      <p:ext uri="{BB962C8B-B14F-4D97-AF65-F5344CB8AC3E}">
        <p14:creationId xmlns:p14="http://schemas.microsoft.com/office/powerpoint/2010/main" val="16599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 sunburst through the clouds is shown against a landscape of destroyed land with a shellhole in the foreground.">
            <a:extLst>
              <a:ext uri="{FF2B5EF4-FFF2-40B4-BE49-F238E27FC236}">
                <a16:creationId xmlns:a16="http://schemas.microsoft.com/office/drawing/2014/main" id="{C17D9E84-73C1-4CFF-A486-7412D584F7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3768" y="1672913"/>
            <a:ext cx="4697784" cy="51850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9D26DB-2DE2-48C4-921B-7998366564F9}"/>
              </a:ext>
            </a:extLst>
          </p:cNvPr>
          <p:cNvSpPr/>
          <p:nvPr/>
        </p:nvSpPr>
        <p:spPr>
          <a:xfrm rot="5400000">
            <a:off x="6869537" y="6111988"/>
            <a:ext cx="902492" cy="415498"/>
          </a:xfrm>
          <a:prstGeom prst="rect">
            <a:avLst/>
          </a:prstGeom>
        </p:spPr>
        <p:txBody>
          <a:bodyPr wrap="square">
            <a:spAutoFit/>
          </a:bodyPr>
          <a:lstStyle/>
          <a:p>
            <a:r>
              <a:rPr lang="en-US" sz="1050" dirty="0">
                <a:solidFill>
                  <a:schemeClr val="bg1"/>
                </a:solidFill>
              </a:rPr>
              <a:t>wikimedia.org</a:t>
            </a:r>
            <a:endParaRPr lang="en-CA" sz="1050" dirty="0">
              <a:solidFill>
                <a:schemeClr val="bg1"/>
              </a:solidFill>
            </a:endParaRPr>
          </a:p>
        </p:txBody>
      </p:sp>
      <p:sp>
        <p:nvSpPr>
          <p:cNvPr id="4" name="Rectangle 3">
            <a:extLst>
              <a:ext uri="{FF2B5EF4-FFF2-40B4-BE49-F238E27FC236}">
                <a16:creationId xmlns:a16="http://schemas.microsoft.com/office/drawing/2014/main" id="{F01F868E-0C0E-4081-9B75-495DFD79D822}"/>
              </a:ext>
            </a:extLst>
          </p:cNvPr>
          <p:cNvSpPr/>
          <p:nvPr/>
        </p:nvSpPr>
        <p:spPr>
          <a:xfrm>
            <a:off x="251520" y="274638"/>
            <a:ext cx="8568952" cy="1261884"/>
          </a:xfrm>
          <a:prstGeom prst="rect">
            <a:avLst/>
          </a:prstGeom>
        </p:spPr>
        <p:txBody>
          <a:bodyPr wrap="square">
            <a:spAutoFit/>
          </a:bodyPr>
          <a:lstStyle/>
          <a:p>
            <a:pPr algn="ctr" eaLnBrk="1" hangingPunct="1">
              <a:buFontTx/>
              <a:buNone/>
            </a:pPr>
            <a:r>
              <a:rPr lang="en-US" sz="2400" b="1" dirty="0">
                <a:solidFill>
                  <a:srgbClr val="FFFF99"/>
                </a:solidFill>
                <a:latin typeface="+mj-lt"/>
                <a:ea typeface="+mj-ea"/>
                <a:cs typeface="+mj-cs"/>
              </a:rPr>
              <a:t>Origin of international organization (IO) for peace</a:t>
            </a:r>
          </a:p>
          <a:p>
            <a:pPr lvl="1" algn="ctr"/>
            <a:r>
              <a:rPr lang="en-US" sz="2000" dirty="0"/>
              <a:t>Sacrifice, progressive spirit, imperative of prevention</a:t>
            </a:r>
          </a:p>
          <a:p>
            <a:pPr lvl="1" algn="ctr" eaLnBrk="1" hangingPunct="1"/>
            <a:r>
              <a:rPr lang="en-US" sz="2000" dirty="0"/>
              <a:t>From destruction, new hopes and dreams</a:t>
            </a:r>
          </a:p>
        </p:txBody>
      </p:sp>
    </p:spTree>
    <p:extLst>
      <p:ext uri="{BB962C8B-B14F-4D97-AF65-F5344CB8AC3E}">
        <p14:creationId xmlns:p14="http://schemas.microsoft.com/office/powerpoint/2010/main" val="3754721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24CC-CFE3-4DB4-AABF-64D5561C8E03}"/>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B07C433-3F8D-4D77-BF44-1C923F3C705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44000" cy="6083809"/>
          </a:xfrm>
        </p:spPr>
      </p:pic>
      <p:sp>
        <p:nvSpPr>
          <p:cNvPr id="3" name="Rectangle 2">
            <a:extLst>
              <a:ext uri="{FF2B5EF4-FFF2-40B4-BE49-F238E27FC236}">
                <a16:creationId xmlns:a16="http://schemas.microsoft.com/office/drawing/2014/main" id="{A9A104E8-517D-49ED-B996-83D0EED42A6D}"/>
              </a:ext>
            </a:extLst>
          </p:cNvPr>
          <p:cNvSpPr/>
          <p:nvPr/>
        </p:nvSpPr>
        <p:spPr>
          <a:xfrm>
            <a:off x="251520" y="6075530"/>
            <a:ext cx="8891088" cy="276999"/>
          </a:xfrm>
          <a:prstGeom prst="rect">
            <a:avLst/>
          </a:prstGeom>
        </p:spPr>
        <p:txBody>
          <a:bodyPr wrap="square">
            <a:spAutoFit/>
          </a:bodyPr>
          <a:lstStyle/>
          <a:p>
            <a:r>
              <a:rPr lang="en-US" dirty="0">
                <a:latin typeface="Arial" panose="020B0604020202020204" pitchFamily="34" charset="0"/>
              </a:rPr>
              <a:t>Minister Lawrence Cannon conceding the SC seat to Portugal. 12 October 2010. </a:t>
            </a:r>
            <a:endParaRPr lang="en-US" dirty="0"/>
          </a:p>
        </p:txBody>
      </p:sp>
      <p:sp>
        <p:nvSpPr>
          <p:cNvPr id="4" name="Rectangle 3">
            <a:extLst>
              <a:ext uri="{FF2B5EF4-FFF2-40B4-BE49-F238E27FC236}">
                <a16:creationId xmlns:a16="http://schemas.microsoft.com/office/drawing/2014/main" id="{95F74053-53DE-4819-9FEE-F3E5F5B272F5}"/>
              </a:ext>
            </a:extLst>
          </p:cNvPr>
          <p:cNvSpPr/>
          <p:nvPr/>
        </p:nvSpPr>
        <p:spPr>
          <a:xfrm>
            <a:off x="7995806" y="6583362"/>
            <a:ext cx="1101584" cy="230832"/>
          </a:xfrm>
          <a:prstGeom prst="rect">
            <a:avLst/>
          </a:prstGeom>
        </p:spPr>
        <p:txBody>
          <a:bodyPr wrap="none">
            <a:spAutoFit/>
          </a:bodyPr>
          <a:lstStyle/>
          <a:p>
            <a:r>
              <a:rPr lang="en-US" sz="900" dirty="0">
                <a:latin typeface="Arial" panose="020B0604020202020204" pitchFamily="34" charset="0"/>
              </a:rPr>
              <a:t>UN Photo 451487</a:t>
            </a:r>
            <a:endParaRPr lang="en-US" sz="900" dirty="0"/>
          </a:p>
        </p:txBody>
      </p:sp>
    </p:spTree>
    <p:extLst>
      <p:ext uri="{BB962C8B-B14F-4D97-AF65-F5344CB8AC3E}">
        <p14:creationId xmlns:p14="http://schemas.microsoft.com/office/powerpoint/2010/main" val="3477060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C25-F8DC-4BA6-9F59-D1A94EDF6BF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41DA2ED-110B-4C24-82BE-8EFA2502DE0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44000" cy="6085755"/>
          </a:xfrm>
        </p:spPr>
      </p:pic>
      <p:sp>
        <p:nvSpPr>
          <p:cNvPr id="4" name="Rectangle 3">
            <a:extLst>
              <a:ext uri="{FF2B5EF4-FFF2-40B4-BE49-F238E27FC236}">
                <a16:creationId xmlns:a16="http://schemas.microsoft.com/office/drawing/2014/main" id="{2600E66E-BDC3-4311-8846-AF0F001AAF10}"/>
              </a:ext>
            </a:extLst>
          </p:cNvPr>
          <p:cNvSpPr/>
          <p:nvPr/>
        </p:nvSpPr>
        <p:spPr>
          <a:xfrm>
            <a:off x="282352" y="6156269"/>
            <a:ext cx="8579296" cy="461665"/>
          </a:xfrm>
          <a:prstGeom prst="rect">
            <a:avLst/>
          </a:prstGeom>
        </p:spPr>
        <p:txBody>
          <a:bodyPr wrap="square">
            <a:spAutoFit/>
          </a:bodyPr>
          <a:lstStyle/>
          <a:p>
            <a:r>
              <a:rPr lang="en-US" b="0" i="0" dirty="0">
                <a:effectLst/>
                <a:latin typeface="Arial" panose="020B0604020202020204" pitchFamily="34" charset="0"/>
              </a:rPr>
              <a:t>Harjit </a:t>
            </a:r>
            <a:r>
              <a:rPr lang="en-US" dirty="0">
                <a:latin typeface="Arial" panose="020B0604020202020204" pitchFamily="34" charset="0"/>
              </a:rPr>
              <a:t>Minister Singh </a:t>
            </a:r>
            <a:r>
              <a:rPr lang="en-US" b="0" i="0" dirty="0">
                <a:effectLst/>
                <a:latin typeface="Arial" panose="020B0604020202020204" pitchFamily="34" charset="0"/>
              </a:rPr>
              <a:t>Sajjan at Security Council meeting on collective action to improve United Nations Peacekeeping Operations. 28 March 2018. UN Photo # 75588</a:t>
            </a:r>
          </a:p>
        </p:txBody>
      </p:sp>
    </p:spTree>
    <p:extLst>
      <p:ext uri="{BB962C8B-B14F-4D97-AF65-F5344CB8AC3E}">
        <p14:creationId xmlns:p14="http://schemas.microsoft.com/office/powerpoint/2010/main" val="4022116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60A5-7109-44AB-B8F6-54356EAC962F}"/>
              </a:ext>
            </a:extLst>
          </p:cNvPr>
          <p:cNvSpPr>
            <a:spLocks noGrp="1"/>
          </p:cNvSpPr>
          <p:nvPr>
            <p:ph type="title"/>
          </p:nvPr>
        </p:nvSpPr>
        <p:spPr/>
        <p:txBody>
          <a:bodyPr/>
          <a:lstStyle/>
          <a:p>
            <a:r>
              <a:rPr lang="en-US" sz="2400" b="0" dirty="0"/>
              <a:t>Canadian Uniformed Personnel in UN Peacekeeping 1950-  </a:t>
            </a:r>
            <a:br>
              <a:rPr lang="en-US" sz="2400" b="0" dirty="0"/>
            </a:br>
            <a:endParaRPr lang="en-US" sz="2400" b="0" dirty="0"/>
          </a:p>
        </p:txBody>
      </p:sp>
      <p:grpSp>
        <p:nvGrpSpPr>
          <p:cNvPr id="4" name="Group 3">
            <a:extLst>
              <a:ext uri="{FF2B5EF4-FFF2-40B4-BE49-F238E27FC236}">
                <a16:creationId xmlns:a16="http://schemas.microsoft.com/office/drawing/2014/main" id="{3E2B13B6-833D-48AB-8234-E4477EBF9FDF}"/>
              </a:ext>
            </a:extLst>
          </p:cNvPr>
          <p:cNvGrpSpPr/>
          <p:nvPr/>
        </p:nvGrpSpPr>
        <p:grpSpPr>
          <a:xfrm>
            <a:off x="827584" y="1048172"/>
            <a:ext cx="7298804" cy="5535190"/>
            <a:chOff x="0" y="0"/>
            <a:chExt cx="5661660" cy="4457700"/>
          </a:xfrm>
        </p:grpSpPr>
        <p:grpSp>
          <p:nvGrpSpPr>
            <p:cNvPr id="5" name="Group 4">
              <a:extLst>
                <a:ext uri="{FF2B5EF4-FFF2-40B4-BE49-F238E27FC236}">
                  <a16:creationId xmlns:a16="http://schemas.microsoft.com/office/drawing/2014/main" id="{62398137-B3B5-4693-97C5-E28C55523879}"/>
                </a:ext>
              </a:extLst>
            </p:cNvPr>
            <p:cNvGrpSpPr/>
            <p:nvPr/>
          </p:nvGrpSpPr>
          <p:grpSpPr>
            <a:xfrm>
              <a:off x="0" y="0"/>
              <a:ext cx="5661660" cy="4457700"/>
              <a:chOff x="0" y="0"/>
              <a:chExt cx="5661660" cy="4457700"/>
            </a:xfrm>
          </p:grpSpPr>
          <p:graphicFrame>
            <p:nvGraphicFramePr>
              <p:cNvPr id="7" name="Chart 6">
                <a:extLst>
                  <a:ext uri="{FF2B5EF4-FFF2-40B4-BE49-F238E27FC236}">
                    <a16:creationId xmlns:a16="http://schemas.microsoft.com/office/drawing/2014/main" id="{2B3AE94A-BEF9-457C-BAFA-76EC34C8BFA6}"/>
                  </a:ext>
                </a:extLst>
              </p:cNvPr>
              <p:cNvGraphicFramePr/>
              <p:nvPr>
                <p:extLst>
                  <p:ext uri="{D42A27DB-BD31-4B8C-83A1-F6EECF244321}">
                    <p14:modId xmlns:p14="http://schemas.microsoft.com/office/powerpoint/2010/main" val="2418423287"/>
                  </p:ext>
                </p:extLst>
              </p:nvPr>
            </p:nvGraphicFramePr>
            <p:xfrm>
              <a:off x="0" y="0"/>
              <a:ext cx="5661660"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
                <a:extLst>
                  <a:ext uri="{FF2B5EF4-FFF2-40B4-BE49-F238E27FC236}">
                    <a16:creationId xmlns:a16="http://schemas.microsoft.com/office/drawing/2014/main" id="{D36E3BF7-E9A0-4FCA-A181-586FE1C12F86}"/>
                  </a:ext>
                </a:extLst>
              </p:cNvPr>
              <p:cNvSpPr txBox="1"/>
              <p:nvPr/>
            </p:nvSpPr>
            <p:spPr>
              <a:xfrm>
                <a:off x="830580" y="2339340"/>
                <a:ext cx="49994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UNEF</a:t>
                </a:r>
              </a:p>
            </p:txBody>
          </p:sp>
          <p:sp>
            <p:nvSpPr>
              <p:cNvPr id="9" name="TextBox 4">
                <a:extLst>
                  <a:ext uri="{FF2B5EF4-FFF2-40B4-BE49-F238E27FC236}">
                    <a16:creationId xmlns:a16="http://schemas.microsoft.com/office/drawing/2014/main" id="{AB0521E7-A44A-495B-AD25-C3045599CB24}"/>
                  </a:ext>
                </a:extLst>
              </p:cNvPr>
              <p:cNvSpPr txBox="1"/>
              <p:nvPr/>
            </p:nvSpPr>
            <p:spPr>
              <a:xfrm>
                <a:off x="1402080" y="1318260"/>
                <a:ext cx="683457"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UNFICYP</a:t>
                </a:r>
              </a:p>
            </p:txBody>
          </p:sp>
          <p:sp>
            <p:nvSpPr>
              <p:cNvPr id="10" name="TextBox 5">
                <a:extLst>
                  <a:ext uri="{FF2B5EF4-FFF2-40B4-BE49-F238E27FC236}">
                    <a16:creationId xmlns:a16="http://schemas.microsoft.com/office/drawing/2014/main" id="{7C3A2B82-3CF5-4B71-B779-4E0F1BB88677}"/>
                  </a:ext>
                </a:extLst>
              </p:cNvPr>
              <p:cNvSpPr txBox="1"/>
              <p:nvPr/>
            </p:nvSpPr>
            <p:spPr>
              <a:xfrm>
                <a:off x="2186940" y="1325880"/>
                <a:ext cx="602857"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UNEF II</a:t>
                </a:r>
              </a:p>
            </p:txBody>
          </p:sp>
          <p:sp>
            <p:nvSpPr>
              <p:cNvPr id="11" name="TextBox 6">
                <a:extLst>
                  <a:ext uri="{FF2B5EF4-FFF2-40B4-BE49-F238E27FC236}">
                    <a16:creationId xmlns:a16="http://schemas.microsoft.com/office/drawing/2014/main" id="{A7F70D7B-D49E-44DE-86FF-8260967FC2C8}"/>
                  </a:ext>
                </a:extLst>
              </p:cNvPr>
              <p:cNvSpPr txBox="1"/>
              <p:nvPr/>
            </p:nvSpPr>
            <p:spPr>
              <a:xfrm>
                <a:off x="2910840" y="419100"/>
                <a:ext cx="1785263"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UNOSOM, </a:t>
                </a:r>
                <a:r>
                  <a:rPr lang="en-US" sz="1100">
                    <a:solidFill>
                      <a:schemeClr val="tx1"/>
                    </a:solidFill>
                    <a:effectLst/>
                    <a:latin typeface="+mn-lt"/>
                    <a:ea typeface="+mn-ea"/>
                    <a:cs typeface="+mn-cs"/>
                  </a:rPr>
                  <a:t>UNTAC, </a:t>
                </a:r>
                <a:r>
                  <a:rPr lang="en-US" sz="1100"/>
                  <a:t>UNPROFOR</a:t>
                </a:r>
              </a:p>
            </p:txBody>
          </p:sp>
          <p:sp>
            <p:nvSpPr>
              <p:cNvPr id="12" name="TextBox 7">
                <a:extLst>
                  <a:ext uri="{FF2B5EF4-FFF2-40B4-BE49-F238E27FC236}">
                    <a16:creationId xmlns:a16="http://schemas.microsoft.com/office/drawing/2014/main" id="{962D3528-7957-4AA6-AD6D-5FED0E011E3A}"/>
                  </a:ext>
                </a:extLst>
              </p:cNvPr>
              <p:cNvSpPr txBox="1"/>
              <p:nvPr/>
            </p:nvSpPr>
            <p:spPr>
              <a:xfrm>
                <a:off x="4274820" y="2933700"/>
                <a:ext cx="825482"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MINUSTAH</a:t>
                </a:r>
              </a:p>
            </p:txBody>
          </p:sp>
        </p:grpSp>
        <p:sp>
          <p:nvSpPr>
            <p:cNvPr id="6" name="TextBox 9">
              <a:extLst>
                <a:ext uri="{FF2B5EF4-FFF2-40B4-BE49-F238E27FC236}">
                  <a16:creationId xmlns:a16="http://schemas.microsoft.com/office/drawing/2014/main" id="{F32CC4CA-C7A0-4454-9B25-3F3AA8FFB4FB}"/>
                </a:ext>
              </a:extLst>
            </p:cNvPr>
            <p:cNvSpPr txBox="1"/>
            <p:nvPr/>
          </p:nvSpPr>
          <p:spPr>
            <a:xfrm>
              <a:off x="3898921" y="3101340"/>
              <a:ext cx="62459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UNMEE</a:t>
              </a:r>
            </a:p>
          </p:txBody>
        </p:sp>
      </p:grpSp>
      <p:pic>
        <p:nvPicPr>
          <p:cNvPr id="13" name="Picture 3">
            <a:extLst>
              <a:ext uri="{FF2B5EF4-FFF2-40B4-BE49-F238E27FC236}">
                <a16:creationId xmlns:a16="http://schemas.microsoft.com/office/drawing/2014/main" id="{45FD5BB7-30CA-4BC1-83F6-A623F30E4A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3700" y="673500"/>
            <a:ext cx="1910300" cy="1386079"/>
          </a:xfrm>
          <a:prstGeom prst="ellipse">
            <a:avLst/>
          </a:prstGeom>
          <a:ln>
            <a:noFill/>
          </a:ln>
          <a:effectLst>
            <a:softEdge rad="112500"/>
          </a:effectLst>
        </p:spPr>
      </p:pic>
    </p:spTree>
    <p:extLst>
      <p:ext uri="{BB962C8B-B14F-4D97-AF65-F5344CB8AC3E}">
        <p14:creationId xmlns:p14="http://schemas.microsoft.com/office/powerpoint/2010/main" val="2475174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C8B8-6AC1-4FD5-9668-38CF2E4E98F4}"/>
              </a:ext>
            </a:extLst>
          </p:cNvPr>
          <p:cNvSpPr>
            <a:spLocks noGrp="1"/>
          </p:cNvSpPr>
          <p:nvPr>
            <p:ph type="title"/>
          </p:nvPr>
        </p:nvSpPr>
        <p:spPr/>
        <p:txBody>
          <a:bodyPr/>
          <a:lstStyle/>
          <a:p>
            <a:r>
              <a:rPr lang="en-US" sz="2400" dirty="0"/>
              <a:t>Canadian Uniformed Personnel 2005-</a:t>
            </a:r>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945148627"/>
              </p:ext>
            </p:extLst>
          </p:nvPr>
        </p:nvGraphicFramePr>
        <p:xfrm>
          <a:off x="289560" y="518160"/>
          <a:ext cx="9178984" cy="6065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214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A212-26B1-47A1-860A-92ECC55A816D}"/>
              </a:ext>
            </a:extLst>
          </p:cNvPr>
          <p:cNvSpPr>
            <a:spLocks noGrp="1"/>
          </p:cNvSpPr>
          <p:nvPr>
            <p:ph type="title"/>
          </p:nvPr>
        </p:nvSpPr>
        <p:spPr/>
        <p:txBody>
          <a:bodyPr/>
          <a:lstStyle/>
          <a:p>
            <a:endParaRPr lang="en-US"/>
          </a:p>
        </p:txBody>
      </p:sp>
      <p:pic>
        <p:nvPicPr>
          <p:cNvPr id="91138" name="Picture 2" descr="Security Council Debates Children and Armed Conflict">
            <a:extLst>
              <a:ext uri="{FF2B5EF4-FFF2-40B4-BE49-F238E27FC236}">
                <a16:creationId xmlns:a16="http://schemas.microsoft.com/office/drawing/2014/main" id="{8074ADDC-786C-4542-950D-218F702ACDDB}"/>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54429"/>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12E3DCC-B716-445B-9582-B7F399EB9D17}"/>
              </a:ext>
            </a:extLst>
          </p:cNvPr>
          <p:cNvSpPr/>
          <p:nvPr/>
        </p:nvSpPr>
        <p:spPr>
          <a:xfrm>
            <a:off x="107504" y="6139403"/>
            <a:ext cx="9036496" cy="646331"/>
          </a:xfrm>
          <a:prstGeom prst="rect">
            <a:avLst/>
          </a:prstGeom>
        </p:spPr>
        <p:txBody>
          <a:bodyPr wrap="square">
            <a:spAutoFit/>
          </a:bodyPr>
          <a:lstStyle/>
          <a:p>
            <a:r>
              <a:rPr lang="en-US" b="0" i="0" dirty="0">
                <a:effectLst/>
                <a:latin typeface="Arial" panose="020B0604020202020204" pitchFamily="34" charset="0"/>
              </a:rPr>
              <a:t>Lt. General Roméo Dallaire (retired) (right), founder of the Roméo Dallaire Child Soldiers Initiative, with </a:t>
            </a:r>
            <a:br>
              <a:rPr lang="en-US" b="0" i="0" dirty="0">
                <a:effectLst/>
                <a:latin typeface="Arial" panose="020B0604020202020204" pitchFamily="34" charset="0"/>
              </a:rPr>
            </a:br>
            <a:r>
              <a:rPr lang="en-US" b="0" i="0" dirty="0">
                <a:effectLst/>
                <a:latin typeface="Arial" panose="020B0604020202020204" pitchFamily="34" charset="0"/>
              </a:rPr>
              <a:t>Marc-André Blanchard, Permanent Rep of Canada to the UN</a:t>
            </a:r>
            <a:r>
              <a:rPr lang="en-US" dirty="0">
                <a:latin typeface="Arial" panose="020B0604020202020204" pitchFamily="34" charset="0"/>
              </a:rPr>
              <a:t>. </a:t>
            </a:r>
            <a:br>
              <a:rPr lang="en-US" dirty="0">
                <a:latin typeface="Arial" panose="020B0604020202020204" pitchFamily="34" charset="0"/>
              </a:rPr>
            </a:br>
            <a:r>
              <a:rPr lang="en-US" b="0" i="0" dirty="0">
                <a:effectLst/>
                <a:latin typeface="Arial" panose="020B0604020202020204" pitchFamily="34" charset="0"/>
              </a:rPr>
              <a:t>SC debate on children and armed conflict. 31 October 2017. </a:t>
            </a:r>
          </a:p>
        </p:txBody>
      </p:sp>
      <p:sp>
        <p:nvSpPr>
          <p:cNvPr id="3" name="Rectangle 2">
            <a:extLst>
              <a:ext uri="{FF2B5EF4-FFF2-40B4-BE49-F238E27FC236}">
                <a16:creationId xmlns:a16="http://schemas.microsoft.com/office/drawing/2014/main" id="{873C809C-6B62-4C23-A14B-51943F50A8F6}"/>
              </a:ext>
            </a:extLst>
          </p:cNvPr>
          <p:cNvSpPr/>
          <p:nvPr/>
        </p:nvSpPr>
        <p:spPr>
          <a:xfrm>
            <a:off x="8013940" y="6582535"/>
            <a:ext cx="1101584" cy="230832"/>
          </a:xfrm>
          <a:prstGeom prst="rect">
            <a:avLst/>
          </a:prstGeom>
        </p:spPr>
        <p:txBody>
          <a:bodyPr wrap="none">
            <a:spAutoFit/>
          </a:bodyPr>
          <a:lstStyle/>
          <a:p>
            <a:r>
              <a:rPr lang="en-US" sz="900" dirty="0">
                <a:latin typeface="Arial" panose="020B0604020202020204" pitchFamily="34" charset="0"/>
              </a:rPr>
              <a:t>UN Photo 741304</a:t>
            </a:r>
            <a:endParaRPr lang="en-US" sz="900" dirty="0"/>
          </a:p>
        </p:txBody>
      </p:sp>
    </p:spTree>
    <p:extLst>
      <p:ext uri="{BB962C8B-B14F-4D97-AF65-F5344CB8AC3E}">
        <p14:creationId xmlns:p14="http://schemas.microsoft.com/office/powerpoint/2010/main" val="1574858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CA" altLang="en-US" b="1" dirty="0" err="1">
                <a:solidFill>
                  <a:srgbClr val="FFFF00"/>
                </a:solidFill>
              </a:rPr>
              <a:t>Current</a:t>
            </a:r>
            <a:r>
              <a:rPr lang="fr-CA" altLang="en-US" b="1" dirty="0">
                <a:solidFill>
                  <a:srgbClr val="FFFF00"/>
                </a:solidFill>
              </a:rPr>
              <a:t> Campaign</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358391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6B1C56-08CF-4547-97DF-5A243BA14D6C}"/>
              </a:ext>
            </a:extLst>
          </p:cNvPr>
          <p:cNvSpPr>
            <a:spLocks noGrp="1"/>
          </p:cNvSpPr>
          <p:nvPr>
            <p:ph type="ctrTitle"/>
          </p:nvPr>
        </p:nvSpPr>
        <p:spPr>
          <a:xfrm>
            <a:off x="685800" y="2780928"/>
            <a:ext cx="7772400" cy="1470025"/>
          </a:xfrm>
        </p:spPr>
        <p:txBody>
          <a:bodyPr/>
          <a:lstStyle/>
          <a:p>
            <a:r>
              <a:rPr lang="en-US" b="1" dirty="0"/>
              <a:t>Final Thoughts</a:t>
            </a:r>
          </a:p>
        </p:txBody>
      </p:sp>
      <p:sp>
        <p:nvSpPr>
          <p:cNvPr id="9" name="Subtitle 8">
            <a:extLst>
              <a:ext uri="{FF2B5EF4-FFF2-40B4-BE49-F238E27FC236}">
                <a16:creationId xmlns:a16="http://schemas.microsoft.com/office/drawing/2014/main" id="{AF2FF9B4-C981-45A1-B1AC-A47358EE1A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1954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fr-CA" b="1"/>
              <a:t>Tensions and Dynamics</a:t>
            </a:r>
          </a:p>
        </p:txBody>
      </p:sp>
      <p:sp>
        <p:nvSpPr>
          <p:cNvPr id="70659" name="Rectangle 3"/>
          <p:cNvSpPr>
            <a:spLocks noGrp="1" noChangeArrowheads="1"/>
          </p:cNvSpPr>
          <p:nvPr>
            <p:ph type="body" idx="1"/>
          </p:nvPr>
        </p:nvSpPr>
        <p:spPr>
          <a:xfrm>
            <a:off x="685800" y="1341438"/>
            <a:ext cx="8062913" cy="5327650"/>
          </a:xfrm>
        </p:spPr>
        <p:txBody>
          <a:bodyPr/>
          <a:lstStyle/>
          <a:p>
            <a:pPr eaLnBrk="1" hangingPunct="1"/>
            <a:r>
              <a:rPr lang="fr-CA" sz="2800" dirty="0"/>
              <a:t>SC vs General </a:t>
            </a:r>
            <a:r>
              <a:rPr lang="fr-CA" sz="2800" dirty="0" err="1"/>
              <a:t>Assembly</a:t>
            </a:r>
            <a:endParaRPr lang="fr-CA" sz="2800" dirty="0"/>
          </a:p>
          <a:p>
            <a:pPr eaLnBrk="1" hangingPunct="1"/>
            <a:r>
              <a:rPr lang="fr-CA" sz="2800" dirty="0"/>
              <a:t>Permanent vs non-permanent </a:t>
            </a:r>
            <a:r>
              <a:rPr lang="fr-CA" sz="2800" dirty="0" err="1"/>
              <a:t>members</a:t>
            </a:r>
            <a:endParaRPr lang="fr-CA" sz="2800" dirty="0"/>
          </a:p>
          <a:p>
            <a:pPr eaLnBrk="1" hangingPunct="1"/>
            <a:r>
              <a:rPr lang="fr-CA" sz="2800" dirty="0"/>
              <a:t>SC composition: </a:t>
            </a:r>
            <a:r>
              <a:rPr lang="fr-CA" sz="2400" dirty="0" err="1"/>
              <a:t>Realist</a:t>
            </a:r>
            <a:r>
              <a:rPr lang="fr-CA" sz="2400" dirty="0"/>
              <a:t> vs </a:t>
            </a:r>
            <a:r>
              <a:rPr lang="fr-CA" sz="2400" dirty="0" err="1"/>
              <a:t>democratic</a:t>
            </a:r>
            <a:endParaRPr lang="fr-CA" sz="2400" dirty="0"/>
          </a:p>
          <a:p>
            <a:pPr eaLnBrk="1" hangingPunct="1"/>
            <a:r>
              <a:rPr lang="fr-CA" sz="2800" dirty="0"/>
              <a:t>SC and UN SG</a:t>
            </a:r>
          </a:p>
          <a:p>
            <a:pPr eaLnBrk="1" hangingPunct="1"/>
            <a:r>
              <a:rPr lang="fr-CA" sz="2800" dirty="0"/>
              <a:t>Legal vs </a:t>
            </a:r>
            <a:r>
              <a:rPr lang="fr-CA" sz="2800" dirty="0" err="1"/>
              <a:t>political</a:t>
            </a:r>
            <a:endParaRPr lang="fr-CA" sz="2800" dirty="0"/>
          </a:p>
          <a:p>
            <a:pPr eaLnBrk="1" hangingPunct="1"/>
            <a:r>
              <a:rPr lang="fr-CA" sz="2800" dirty="0" err="1"/>
              <a:t>Sovereignty</a:t>
            </a:r>
            <a:r>
              <a:rPr lang="fr-CA" sz="2800" dirty="0"/>
              <a:t> vs </a:t>
            </a:r>
            <a:r>
              <a:rPr lang="fr-CA" sz="2800" dirty="0" err="1"/>
              <a:t>common</a:t>
            </a:r>
            <a:r>
              <a:rPr lang="fr-CA" sz="2800" dirty="0"/>
              <a:t> </a:t>
            </a:r>
            <a:r>
              <a:rPr lang="fr-CA" sz="2800" dirty="0" err="1"/>
              <a:t>interest</a:t>
            </a:r>
            <a:endParaRPr lang="fr-CA" sz="2800" dirty="0"/>
          </a:p>
          <a:p>
            <a:pPr eaLnBrk="1" hangingPunct="1"/>
            <a:r>
              <a:rPr lang="fr-CA" sz="2800" dirty="0"/>
              <a:t>West vs </a:t>
            </a:r>
            <a:r>
              <a:rPr lang="fr-CA" sz="2800" dirty="0" err="1"/>
              <a:t>Russia</a:t>
            </a:r>
            <a:r>
              <a:rPr lang="fr-CA" sz="2800" dirty="0"/>
              <a:t> &amp; China</a:t>
            </a:r>
            <a:endParaRPr lang="fr-CA" sz="2400" dirty="0"/>
          </a:p>
          <a:p>
            <a:pPr lvl="1" eaLnBrk="1" hangingPunct="1"/>
            <a:r>
              <a:rPr lang="fr-CA" sz="2400" dirty="0"/>
              <a:t>intervention</a:t>
            </a:r>
          </a:p>
          <a:p>
            <a:pPr lvl="1" eaLnBrk="1" hangingPunct="1"/>
            <a:r>
              <a:rPr lang="fr-CA" sz="2400" dirty="0"/>
              <a:t>« Corridor </a:t>
            </a:r>
            <a:r>
              <a:rPr lang="fr-CA" sz="2400" dirty="0" err="1"/>
              <a:t>diplomacy</a:t>
            </a:r>
            <a:r>
              <a:rPr lang="fr-CA" sz="2400" dirty="0"/>
              <a:t> »</a:t>
            </a:r>
          </a:p>
        </p:txBody>
      </p:sp>
    </p:spTree>
    <p:extLst>
      <p:ext uri="{BB962C8B-B14F-4D97-AF65-F5344CB8AC3E}">
        <p14:creationId xmlns:p14="http://schemas.microsoft.com/office/powerpoint/2010/main" val="870121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D741-6E6A-40A7-81D2-75CAF987EBBD}"/>
              </a:ext>
            </a:extLst>
          </p:cNvPr>
          <p:cNvSpPr>
            <a:spLocks noGrp="1"/>
          </p:cNvSpPr>
          <p:nvPr>
            <p:ph type="title"/>
          </p:nvPr>
        </p:nvSpPr>
        <p:spPr/>
        <p:txBody>
          <a:bodyPr/>
          <a:lstStyle/>
          <a:p>
            <a:r>
              <a:rPr lang="en-US" dirty="0"/>
              <a:t>SC Reform</a:t>
            </a:r>
          </a:p>
        </p:txBody>
      </p:sp>
      <p:sp>
        <p:nvSpPr>
          <p:cNvPr id="3" name="Content Placeholder 2">
            <a:extLst>
              <a:ext uri="{FF2B5EF4-FFF2-40B4-BE49-F238E27FC236}">
                <a16:creationId xmlns:a16="http://schemas.microsoft.com/office/drawing/2014/main" id="{9A873BD0-2140-49C8-8A4B-DFAF751121B6}"/>
              </a:ext>
            </a:extLst>
          </p:cNvPr>
          <p:cNvSpPr>
            <a:spLocks noGrp="1"/>
          </p:cNvSpPr>
          <p:nvPr>
            <p:ph idx="1"/>
          </p:nvPr>
        </p:nvSpPr>
        <p:spPr/>
        <p:txBody>
          <a:bodyPr/>
          <a:lstStyle/>
          <a:p>
            <a:pPr marL="0" indent="0">
              <a:buNone/>
            </a:pPr>
            <a:r>
              <a:rPr lang="en-US" dirty="0"/>
              <a:t>Critics call for SC to be more …</a:t>
            </a:r>
          </a:p>
          <a:p>
            <a:pPr lvl="1" eaLnBrk="1" hangingPunct="1">
              <a:lnSpc>
                <a:spcPct val="90000"/>
              </a:lnSpc>
            </a:pPr>
            <a:r>
              <a:rPr lang="en-US" altLang="en-US" dirty="0"/>
              <a:t>representative</a:t>
            </a:r>
          </a:p>
          <a:p>
            <a:pPr lvl="1" eaLnBrk="1" hangingPunct="1">
              <a:lnSpc>
                <a:spcPct val="90000"/>
              </a:lnSpc>
            </a:pPr>
            <a:r>
              <a:rPr lang="en-US" altLang="en-US" dirty="0"/>
              <a:t>accountable</a:t>
            </a:r>
          </a:p>
          <a:p>
            <a:pPr lvl="1" eaLnBrk="1" hangingPunct="1">
              <a:lnSpc>
                <a:spcPct val="90000"/>
              </a:lnSpc>
            </a:pPr>
            <a:r>
              <a:rPr lang="en-US" altLang="en-US" dirty="0"/>
              <a:t>legitimate</a:t>
            </a:r>
          </a:p>
          <a:p>
            <a:pPr lvl="1" eaLnBrk="1" hangingPunct="1">
              <a:lnSpc>
                <a:spcPct val="90000"/>
              </a:lnSpc>
            </a:pPr>
            <a:r>
              <a:rPr lang="en-US" altLang="en-US" dirty="0"/>
              <a:t>democratic</a:t>
            </a:r>
          </a:p>
          <a:p>
            <a:pPr lvl="1" eaLnBrk="1" hangingPunct="1">
              <a:lnSpc>
                <a:spcPct val="90000"/>
              </a:lnSpc>
            </a:pPr>
            <a:r>
              <a:rPr lang="en-US" altLang="en-US" dirty="0"/>
              <a:t>transparent</a:t>
            </a:r>
          </a:p>
          <a:p>
            <a:pPr lvl="1" eaLnBrk="1" hangingPunct="1">
              <a:lnSpc>
                <a:spcPct val="90000"/>
              </a:lnSpc>
            </a:pPr>
            <a:r>
              <a:rPr lang="en-US" altLang="en-US" dirty="0"/>
              <a:t>effective</a:t>
            </a:r>
            <a:endParaRPr lang="en-US" altLang="zh-CN" dirty="0">
              <a:ea typeface="宋体" panose="02010600030101010101" pitchFamily="2" charset="-122"/>
            </a:endParaRPr>
          </a:p>
          <a:p>
            <a:pPr lvl="1" eaLnBrk="1" hangingPunct="1">
              <a:lnSpc>
                <a:spcPct val="90000"/>
              </a:lnSpc>
            </a:pPr>
            <a:r>
              <a:rPr lang="en-US" altLang="zh-CN" dirty="0">
                <a:ea typeface="宋体" panose="02010600030101010101" pitchFamily="2" charset="-122"/>
              </a:rPr>
              <a:t>fair</a:t>
            </a:r>
            <a:endParaRPr lang="en-US" dirty="0"/>
          </a:p>
        </p:txBody>
      </p:sp>
    </p:spTree>
    <p:extLst>
      <p:ext uri="{BB962C8B-B14F-4D97-AF65-F5344CB8AC3E}">
        <p14:creationId xmlns:p14="http://schemas.microsoft.com/office/powerpoint/2010/main" val="2540539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B29A-7C7D-48BC-9ABF-145EC904F0D7}"/>
              </a:ext>
            </a:extLst>
          </p:cNvPr>
          <p:cNvSpPr>
            <a:spLocks noGrp="1"/>
          </p:cNvSpPr>
          <p:nvPr>
            <p:ph type="title"/>
          </p:nvPr>
        </p:nvSpPr>
        <p:spPr/>
        <p:txBody>
          <a:bodyPr/>
          <a:lstStyle/>
          <a:p>
            <a:r>
              <a:rPr lang="en-US" dirty="0"/>
              <a:t>Great Power (through a Canadian lens)?</a:t>
            </a:r>
          </a:p>
        </p:txBody>
      </p:sp>
      <p:sp>
        <p:nvSpPr>
          <p:cNvPr id="3" name="Content Placeholder 2">
            <a:extLst>
              <a:ext uri="{FF2B5EF4-FFF2-40B4-BE49-F238E27FC236}">
                <a16:creationId xmlns:a16="http://schemas.microsoft.com/office/drawing/2014/main" id="{4D9C1BCE-3C03-45C1-84A1-43960BC1BBD0}"/>
              </a:ext>
            </a:extLst>
          </p:cNvPr>
          <p:cNvSpPr>
            <a:spLocks noGrp="1"/>
          </p:cNvSpPr>
          <p:nvPr>
            <p:ph idx="1"/>
          </p:nvPr>
        </p:nvSpPr>
        <p:spPr>
          <a:xfrm>
            <a:off x="457200" y="1772816"/>
            <a:ext cx="8229600" cy="4525963"/>
          </a:xfrm>
        </p:spPr>
        <p:txBody>
          <a:bodyPr/>
          <a:lstStyle/>
          <a:p>
            <a:pPr marL="0" indent="0">
              <a:buNone/>
            </a:pPr>
            <a:r>
              <a:rPr lang="en-US" dirty="0">
                <a:effectLst/>
              </a:rPr>
              <a:t>One Power framework (4 types): </a:t>
            </a:r>
          </a:p>
          <a:p>
            <a:pPr lvl="1"/>
            <a:r>
              <a:rPr lang="en-US" dirty="0">
                <a:effectLst/>
              </a:rPr>
              <a:t>Hard Power (material in nature) </a:t>
            </a:r>
          </a:p>
          <a:p>
            <a:pPr lvl="1"/>
            <a:r>
              <a:rPr lang="en-US" dirty="0">
                <a:effectLst/>
              </a:rPr>
              <a:t>Soft Power (ideological)</a:t>
            </a:r>
          </a:p>
          <a:p>
            <a:pPr lvl="1"/>
            <a:r>
              <a:rPr lang="en-US" dirty="0">
                <a:effectLst/>
              </a:rPr>
              <a:t>Productive Power (creation of things together that could not be </a:t>
            </a:r>
            <a:r>
              <a:rPr lang="en-US" dirty="0" err="1">
                <a:effectLst/>
              </a:rPr>
              <a:t>realised</a:t>
            </a:r>
            <a:r>
              <a:rPr lang="en-US" dirty="0">
                <a:effectLst/>
              </a:rPr>
              <a:t> through individual pursuit – alliances, trade, diplomacy)</a:t>
            </a:r>
          </a:p>
          <a:p>
            <a:pPr lvl="1"/>
            <a:r>
              <a:rPr lang="en-US" dirty="0">
                <a:effectLst/>
              </a:rPr>
              <a:t>Structural Power (shaping outcomes through the control of Regimes [Principles, Norms, Rules, and Decision-making Procedures])</a:t>
            </a:r>
            <a:endParaRPr lang="en-US" dirty="0"/>
          </a:p>
        </p:txBody>
      </p:sp>
    </p:spTree>
    <p:extLst>
      <p:ext uri="{BB962C8B-B14F-4D97-AF65-F5344CB8AC3E}">
        <p14:creationId xmlns:p14="http://schemas.microsoft.com/office/powerpoint/2010/main" val="20212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A5698"/>
            </a:gs>
            <a:gs pos="100000">
              <a:schemeClr val="bg1"/>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a:t>The Seed Idea</a:t>
            </a:r>
          </a:p>
        </p:txBody>
      </p:sp>
      <p:sp>
        <p:nvSpPr>
          <p:cNvPr id="22531" name="Rectangle 3"/>
          <p:cNvSpPr>
            <a:spLocks noGrp="1" noChangeArrowheads="1"/>
          </p:cNvSpPr>
          <p:nvPr>
            <p:ph type="body" sz="half" idx="1"/>
          </p:nvPr>
        </p:nvSpPr>
        <p:spPr>
          <a:xfrm>
            <a:off x="513061" y="1905000"/>
            <a:ext cx="4516139" cy="4495800"/>
          </a:xfrm>
        </p:spPr>
        <p:txBody>
          <a:bodyPr/>
          <a:lstStyle/>
          <a:p>
            <a:pPr eaLnBrk="1" hangingPunct="1">
              <a:lnSpc>
                <a:spcPct val="90000"/>
              </a:lnSpc>
              <a:buFontTx/>
              <a:buNone/>
            </a:pPr>
            <a:r>
              <a:rPr lang="en-US" sz="2400" dirty="0"/>
              <a:t>   </a:t>
            </a:r>
            <a:r>
              <a:rPr lang="en-US" sz="2400" dirty="0">
                <a:cs typeface="Times New Roman" pitchFamily="18" charset="0"/>
              </a:rPr>
              <a:t>“A general </a:t>
            </a:r>
            <a:r>
              <a:rPr lang="en-US" sz="2400" b="1" dirty="0">
                <a:cs typeface="Times New Roman" pitchFamily="18" charset="0"/>
              </a:rPr>
              <a:t>association of nations</a:t>
            </a:r>
            <a:r>
              <a:rPr lang="en-US" sz="2400" dirty="0">
                <a:cs typeface="Times New Roman" pitchFamily="18" charset="0"/>
              </a:rPr>
              <a:t> must be formed under specific covenants for the purpose of affording mutual guarantees of </a:t>
            </a:r>
            <a:r>
              <a:rPr lang="en-US" sz="2400" b="1" dirty="0">
                <a:cs typeface="Times New Roman" pitchFamily="18" charset="0"/>
              </a:rPr>
              <a:t>political independence and territorial integrity</a:t>
            </a:r>
            <a:r>
              <a:rPr lang="en-US" sz="2400" dirty="0">
                <a:cs typeface="Times New Roman" pitchFamily="18" charset="0"/>
              </a:rPr>
              <a:t> to great and small states alike.”</a:t>
            </a:r>
          </a:p>
          <a:p>
            <a:pPr eaLnBrk="1" hangingPunct="1">
              <a:lnSpc>
                <a:spcPct val="90000"/>
              </a:lnSpc>
              <a:buFontTx/>
              <a:buNone/>
            </a:pPr>
            <a:endParaRPr lang="en-US" sz="1000" dirty="0">
              <a:cs typeface="Times New Roman" pitchFamily="18" charset="0"/>
            </a:endParaRPr>
          </a:p>
          <a:p>
            <a:pPr lvl="1" eaLnBrk="1" hangingPunct="1">
              <a:lnSpc>
                <a:spcPct val="90000"/>
              </a:lnSpc>
            </a:pPr>
            <a:r>
              <a:rPr lang="en-US" sz="2000" dirty="0"/>
              <a:t>President Woodrow Wilson </a:t>
            </a:r>
          </a:p>
          <a:p>
            <a:pPr lvl="1" eaLnBrk="1" hangingPunct="1">
              <a:lnSpc>
                <a:spcPct val="90000"/>
              </a:lnSpc>
              <a:buFontTx/>
              <a:buNone/>
            </a:pPr>
            <a:r>
              <a:rPr lang="en-US" sz="2000" dirty="0"/>
              <a:t>	Fourteenth Point</a:t>
            </a:r>
            <a:br>
              <a:rPr lang="en-US" sz="2000" dirty="0"/>
            </a:br>
            <a:r>
              <a:rPr lang="en-US" sz="2000" dirty="0"/>
              <a:t>8 January 1918</a:t>
            </a:r>
          </a:p>
        </p:txBody>
      </p:sp>
      <p:pic>
        <p:nvPicPr>
          <p:cNvPr id="22532" name="Picture 5" descr="Wilson_PortraitSitting_NPG"/>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029200" y="1752600"/>
            <a:ext cx="3119438" cy="44958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Wilson_PortraitSitting_NPG">
            <a:extLst>
              <a:ext uri="{FF2B5EF4-FFF2-40B4-BE49-F238E27FC236}">
                <a16:creationId xmlns:a16="http://schemas.microsoft.com/office/drawing/2014/main" id="{49433004-2F0C-44FE-8A79-9ACE44C6FD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181600" y="1905000"/>
            <a:ext cx="3119438" cy="44958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Wilson_PortraitSitting_NPG">
            <a:extLst>
              <a:ext uri="{FF2B5EF4-FFF2-40B4-BE49-F238E27FC236}">
                <a16:creationId xmlns:a16="http://schemas.microsoft.com/office/drawing/2014/main" id="{B0CA1361-1514-4A3A-8AD0-09F1983CBF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334000" y="2057400"/>
            <a:ext cx="3119438" cy="44958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descr="https://upload.wikimedia.org/wikipedia/commons/thumb/5/5b/President_Woodrow_Wilson_%281913%29.jpg/800px-President_Woodrow_Wilson_%281913%29.jpg">
            <a:extLst>
              <a:ext uri="{FF2B5EF4-FFF2-40B4-BE49-F238E27FC236}">
                <a16:creationId xmlns:a16="http://schemas.microsoft.com/office/drawing/2014/main" id="{D93557D1-4F68-44CB-9500-89A7593AF0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1766674"/>
            <a:ext cx="3416351" cy="42495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FC4F33-2FBA-48A1-904E-240F6643A2B7}"/>
              </a:ext>
            </a:extLst>
          </p:cNvPr>
          <p:cNvSpPr/>
          <p:nvPr/>
        </p:nvSpPr>
        <p:spPr>
          <a:xfrm>
            <a:off x="5714817" y="6563683"/>
            <a:ext cx="3395481" cy="246221"/>
          </a:xfrm>
          <a:prstGeom prst="rect">
            <a:avLst/>
          </a:prstGeom>
        </p:spPr>
        <p:txBody>
          <a:bodyPr wrap="none">
            <a:spAutoFit/>
          </a:bodyPr>
          <a:lstStyle/>
          <a:p>
            <a:r>
              <a:rPr lang="en-US" sz="1000" dirty="0"/>
              <a:t>https://commons.wikimedia.org/w/index.php?curid=20164350</a:t>
            </a:r>
          </a:p>
        </p:txBody>
      </p:sp>
    </p:spTree>
    <p:extLst>
      <p:ext uri="{BB962C8B-B14F-4D97-AF65-F5344CB8AC3E}">
        <p14:creationId xmlns:p14="http://schemas.microsoft.com/office/powerpoint/2010/main" val="4215540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9C9F-E07A-43F9-86A4-B0CA36915C29}"/>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8834D800-6AD5-4BC3-B2B7-8B8DA35F7FD4}"/>
              </a:ext>
            </a:extLst>
          </p:cNvPr>
          <p:cNvSpPr>
            <a:spLocks noGrp="1"/>
          </p:cNvSpPr>
          <p:nvPr>
            <p:ph idx="1"/>
          </p:nvPr>
        </p:nvSpPr>
        <p:spPr>
          <a:xfrm>
            <a:off x="2123728" y="1916832"/>
            <a:ext cx="6419056" cy="4525963"/>
          </a:xfrm>
        </p:spPr>
        <p:txBody>
          <a:bodyPr/>
          <a:lstStyle/>
          <a:p>
            <a:r>
              <a:rPr lang="en-US" dirty="0"/>
              <a:t>Origins</a:t>
            </a:r>
          </a:p>
          <a:p>
            <a:r>
              <a:rPr lang="en-US" dirty="0"/>
              <a:t>UN Charter</a:t>
            </a:r>
          </a:p>
          <a:p>
            <a:r>
              <a:rPr lang="en-US" dirty="0"/>
              <a:t>Structure and composition</a:t>
            </a:r>
          </a:p>
          <a:p>
            <a:r>
              <a:rPr lang="en-US" dirty="0"/>
              <a:t>Selected events</a:t>
            </a:r>
          </a:p>
          <a:p>
            <a:r>
              <a:rPr lang="en-US" dirty="0"/>
              <a:t>Canada</a:t>
            </a:r>
          </a:p>
          <a:p>
            <a:r>
              <a:rPr lang="en-US" dirty="0"/>
              <a:t>Final thoughts</a:t>
            </a:r>
          </a:p>
        </p:txBody>
      </p:sp>
    </p:spTree>
    <p:extLst>
      <p:ext uri="{BB962C8B-B14F-4D97-AF65-F5344CB8AC3E}">
        <p14:creationId xmlns:p14="http://schemas.microsoft.com/office/powerpoint/2010/main" val="1632622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FE88-3D47-4618-9594-4FB388A95A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D355C5E-BA7C-41FA-9170-199351FB86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8560" y="-6073"/>
            <a:ext cx="10307923" cy="6871950"/>
          </a:xfrm>
        </p:spPr>
      </p:pic>
      <p:sp>
        <p:nvSpPr>
          <p:cNvPr id="6" name="Rectangle 5">
            <a:extLst>
              <a:ext uri="{FF2B5EF4-FFF2-40B4-BE49-F238E27FC236}">
                <a16:creationId xmlns:a16="http://schemas.microsoft.com/office/drawing/2014/main" id="{8E1A7431-D866-4454-8D24-D4351990446A}"/>
              </a:ext>
            </a:extLst>
          </p:cNvPr>
          <p:cNvSpPr/>
          <p:nvPr/>
        </p:nvSpPr>
        <p:spPr>
          <a:xfrm>
            <a:off x="7105709" y="6444862"/>
            <a:ext cx="2016899" cy="276999"/>
          </a:xfrm>
          <a:prstGeom prst="rect">
            <a:avLst/>
          </a:prstGeom>
        </p:spPr>
        <p:txBody>
          <a:bodyPr wrap="none">
            <a:spAutoFit/>
          </a:bodyPr>
          <a:lstStyle/>
          <a:p>
            <a:r>
              <a:rPr lang="en-US" b="0" i="0" dirty="0">
                <a:effectLst/>
                <a:latin typeface="Arial" panose="020B0604020202020204" pitchFamily="34" charset="0"/>
              </a:rPr>
              <a:t>UN Photo # 764010 (2018)</a:t>
            </a:r>
            <a:endParaRPr lang="en-US" dirty="0"/>
          </a:p>
        </p:txBody>
      </p:sp>
    </p:spTree>
    <p:extLst>
      <p:ext uri="{BB962C8B-B14F-4D97-AF65-F5344CB8AC3E}">
        <p14:creationId xmlns:p14="http://schemas.microsoft.com/office/powerpoint/2010/main" val="3048897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D6455230-3EDF-4BBF-A051-D34B62F556A2}"/>
              </a:ext>
            </a:extLst>
          </p:cNvPr>
          <p:cNvSpPr>
            <a:spLocks noChangeArrowheads="1"/>
          </p:cNvSpPr>
          <p:nvPr/>
        </p:nvSpPr>
        <p:spPr bwMode="auto">
          <a:xfrm>
            <a:off x="827584" y="1772816"/>
            <a:ext cx="72390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eaLnBrk="1" hangingPunct="1">
              <a:defRPr/>
            </a:pPr>
            <a:r>
              <a:rPr lang="fr-CA" altLang="en-US" sz="6600" b="1" dirty="0">
                <a:solidFill>
                  <a:srgbClr val="FFFF99"/>
                </a:solidFill>
                <a:latin typeface="+mj-lt"/>
                <a:ea typeface="+mj-ea"/>
                <a:cs typeface="+mj-cs"/>
              </a:rPr>
              <a:t>The End</a:t>
            </a:r>
            <a:r>
              <a:rPr lang="fr-CA" altLang="en-US" sz="13800" dirty="0">
                <a:solidFill>
                  <a:schemeClr val="tx2"/>
                </a:solidFill>
              </a:rPr>
              <a:t> </a:t>
            </a:r>
            <a:r>
              <a:rPr lang="fr-CA" altLang="en-US" sz="6600" b="1" dirty="0">
                <a:solidFill>
                  <a:srgbClr val="FFFF99"/>
                </a:solidFill>
                <a:latin typeface="+mj-lt"/>
                <a:ea typeface="+mj-ea"/>
                <a:cs typeface="+mj-cs"/>
              </a:rPr>
              <a:t>…</a:t>
            </a:r>
            <a:br>
              <a:rPr lang="fr-CA" altLang="en-US" sz="6600" b="1" dirty="0">
                <a:solidFill>
                  <a:srgbClr val="FFFF99"/>
                </a:solidFill>
                <a:latin typeface="+mj-lt"/>
                <a:ea typeface="+mj-ea"/>
                <a:cs typeface="+mj-cs"/>
              </a:rPr>
            </a:br>
            <a:br>
              <a:rPr lang="fr-CA" altLang="en-US" sz="6600" b="1" dirty="0">
                <a:solidFill>
                  <a:srgbClr val="FFFF99"/>
                </a:solidFill>
                <a:latin typeface="+mj-lt"/>
                <a:ea typeface="+mj-ea"/>
                <a:cs typeface="+mj-cs"/>
              </a:rPr>
            </a:br>
            <a:r>
              <a:rPr lang="fr-CA" altLang="en-US" sz="4400" b="1" dirty="0">
                <a:solidFill>
                  <a:srgbClr val="FFFF99"/>
                </a:solidFill>
                <a:latin typeface="+mj-lt"/>
                <a:ea typeface="+mj-ea"/>
                <a:cs typeface="+mj-cs"/>
              </a:rPr>
              <a:t>of the </a:t>
            </a:r>
            <a:r>
              <a:rPr lang="fr-CA" altLang="en-US" sz="4400" b="1" dirty="0" err="1">
                <a:solidFill>
                  <a:srgbClr val="FFFF99"/>
                </a:solidFill>
                <a:latin typeface="+mj-lt"/>
                <a:ea typeface="+mj-ea"/>
                <a:cs typeface="+mj-cs"/>
              </a:rPr>
              <a:t>Beginning</a:t>
            </a:r>
            <a:endParaRPr lang="en-CA" altLang="en-US" sz="6600" b="1" dirty="0">
              <a:solidFill>
                <a:srgbClr val="FFFF99"/>
              </a:solidFill>
              <a:latin typeface="+mj-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E2DD-A135-4E1C-9BFB-99126AFC9D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1A1A2F-1DB4-4A7A-AAB2-16E6BFF1C6E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32648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68E3EE3E-5BD7-4857-8F28-072A8B514B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23813"/>
            <a:ext cx="6840537"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554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woodchuck w bazooka">
            <a:extLst>
              <a:ext uri="{FF2B5EF4-FFF2-40B4-BE49-F238E27FC236}">
                <a16:creationId xmlns:a16="http://schemas.microsoft.com/office/drawing/2014/main" id="{71BABA55-C603-406D-A484-1494FFA3EF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0498" y="1434796"/>
            <a:ext cx="5330604" cy="399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a16="http://schemas.microsoft.com/office/drawing/2014/main" id="{F5AB2C44-B74B-4386-BCE5-D2A0A7E14CB5}"/>
              </a:ext>
            </a:extLst>
          </p:cNvPr>
          <p:cNvSpPr txBox="1">
            <a:spLocks noChangeArrowheads="1"/>
          </p:cNvSpPr>
          <p:nvPr/>
        </p:nvSpPr>
        <p:spPr bwMode="auto">
          <a:xfrm>
            <a:off x="0" y="5676900"/>
            <a:ext cx="9144000" cy="646331"/>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ctr" eaLnBrk="1" hangingPunct="1">
              <a:spcBef>
                <a:spcPct val="50000"/>
              </a:spcBef>
              <a:defRPr/>
            </a:pPr>
            <a:r>
              <a:rPr lang="fr-FR" sz="3600" dirty="0"/>
              <a:t>If I </a:t>
            </a:r>
            <a:r>
              <a:rPr lang="fr-FR" sz="3600" dirty="0" err="1"/>
              <a:t>see</a:t>
            </a:r>
            <a:r>
              <a:rPr lang="fr-FR" sz="3600" dirty="0"/>
              <a:t> one more PPT slide, I shoot!!!</a:t>
            </a:r>
            <a:endParaRPr lang="en-US" sz="3600" b="1" dirty="0">
              <a:latin typeface="Albertus Extra Bold"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EE99CEB-179D-45A5-8308-0170A29A40C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CA" altLang="en-US"/>
          </a:p>
        </p:txBody>
      </p:sp>
      <p:pic>
        <p:nvPicPr>
          <p:cNvPr id="55299" name="Picture 3" descr="economist">
            <a:extLst>
              <a:ext uri="{FF2B5EF4-FFF2-40B4-BE49-F238E27FC236}">
                <a16:creationId xmlns:a16="http://schemas.microsoft.com/office/drawing/2014/main" id="{66E47C91-9BAB-49B3-BA3D-F7BC8067FE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3738" y="0"/>
            <a:ext cx="521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389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51EAB5-584E-4517-AC8C-6241A0FA6500}"/>
              </a:ext>
            </a:extLst>
          </p:cNvPr>
          <p:cNvSpPr>
            <a:spLocks noGrp="1"/>
          </p:cNvSpPr>
          <p:nvPr>
            <p:ph type="title"/>
          </p:nvPr>
        </p:nvSpPr>
        <p:spPr/>
        <p:txBody>
          <a:bodyPr/>
          <a:lstStyle/>
          <a:p>
            <a:r>
              <a:rPr lang="en-US" dirty="0"/>
              <a:t>Global Issues</a:t>
            </a:r>
          </a:p>
        </p:txBody>
      </p:sp>
      <p:sp>
        <p:nvSpPr>
          <p:cNvPr id="5" name="Content Placeholder 4">
            <a:extLst>
              <a:ext uri="{FF2B5EF4-FFF2-40B4-BE49-F238E27FC236}">
                <a16:creationId xmlns:a16="http://schemas.microsoft.com/office/drawing/2014/main" id="{B307E224-092D-415E-9826-68D4A1F20950}"/>
              </a:ext>
            </a:extLst>
          </p:cNvPr>
          <p:cNvSpPr>
            <a:spLocks noGrp="1"/>
          </p:cNvSpPr>
          <p:nvPr>
            <p:ph idx="1"/>
          </p:nvPr>
        </p:nvSpPr>
        <p:spPr>
          <a:xfrm>
            <a:off x="1835696" y="1600200"/>
            <a:ext cx="6851104" cy="4525963"/>
          </a:xfrm>
        </p:spPr>
        <p:txBody>
          <a:bodyPr/>
          <a:lstStyle/>
          <a:p>
            <a:r>
              <a:rPr lang="en-US" dirty="0"/>
              <a:t>Aggression</a:t>
            </a:r>
          </a:p>
          <a:p>
            <a:r>
              <a:rPr lang="en-US" dirty="0"/>
              <a:t>Arms proliferation</a:t>
            </a:r>
          </a:p>
          <a:p>
            <a:r>
              <a:rPr lang="en-US" dirty="0"/>
              <a:t>Environment</a:t>
            </a:r>
          </a:p>
          <a:p>
            <a:r>
              <a:rPr lang="en-US" dirty="0"/>
              <a:t>Epidemics</a:t>
            </a:r>
          </a:p>
          <a:p>
            <a:r>
              <a:rPr lang="en-US" dirty="0"/>
              <a:t>Crime and terrorism</a:t>
            </a:r>
          </a:p>
          <a:p>
            <a:r>
              <a:rPr lang="en-US" dirty="0"/>
              <a:t>Human rights</a:t>
            </a:r>
          </a:p>
          <a:p>
            <a:r>
              <a:rPr lang="en-US" dirty="0"/>
              <a:t>Refugees</a:t>
            </a:r>
          </a:p>
          <a:p>
            <a:r>
              <a:rPr lang="en-US" dirty="0" err="1"/>
              <a:t>Etc</a:t>
            </a:r>
            <a:endParaRPr lang="en-US" dirty="0"/>
          </a:p>
        </p:txBody>
      </p:sp>
    </p:spTree>
    <p:extLst>
      <p:ext uri="{BB962C8B-B14F-4D97-AF65-F5344CB8AC3E}">
        <p14:creationId xmlns:p14="http://schemas.microsoft.com/office/powerpoint/2010/main" val="18330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LN_CourtOfHonourSteps"/>
          <p:cNvPicPr>
            <a:picLocks noChangeAspect="1" noChangeArrowheads="1"/>
          </p:cNvPicPr>
          <p:nvPr/>
        </p:nvPicPr>
        <p:blipFill>
          <a:blip r:embed="rId2">
            <a:lum bright="50000" contrast="-50000"/>
            <a:extLst>
              <a:ext uri="{28A0092B-C50C-407E-A947-70E740481C1C}">
                <a14:useLocalDpi xmlns:a14="http://schemas.microsoft.com/office/drawing/2010/main"/>
              </a:ext>
            </a:extLst>
          </a:blip>
          <a:srcRect/>
          <a:stretch>
            <a:fillRect/>
          </a:stretch>
        </p:blipFill>
        <p:spPr bwMode="auto">
          <a:xfrm>
            <a:off x="-228600" y="0"/>
            <a:ext cx="973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pPr eaLnBrk="1" hangingPunct="1"/>
            <a:r>
              <a:rPr lang="en-US" dirty="0">
                <a:solidFill>
                  <a:srgbClr val="000000"/>
                </a:solidFill>
              </a:rPr>
              <a:t>League of Nations</a:t>
            </a:r>
          </a:p>
        </p:txBody>
      </p:sp>
      <p:sp>
        <p:nvSpPr>
          <p:cNvPr id="28676" name="Rectangle 3"/>
          <p:cNvSpPr>
            <a:spLocks noGrp="1" noChangeArrowheads="1"/>
          </p:cNvSpPr>
          <p:nvPr>
            <p:ph type="body" idx="1"/>
          </p:nvPr>
        </p:nvSpPr>
        <p:spPr>
          <a:xfrm>
            <a:off x="685800" y="1295400"/>
            <a:ext cx="7772400" cy="5287962"/>
          </a:xfrm>
        </p:spPr>
        <p:txBody>
          <a:bodyPr/>
          <a:lstStyle/>
          <a:p>
            <a:pPr algn="ctr" eaLnBrk="1" hangingPunct="1">
              <a:lnSpc>
                <a:spcPct val="90000"/>
              </a:lnSpc>
              <a:buFontTx/>
              <a:buNone/>
            </a:pPr>
            <a:endParaRPr lang="en-US" sz="2800" i="1" dirty="0">
              <a:solidFill>
                <a:srgbClr val="000000"/>
              </a:solidFill>
              <a:effectLst/>
            </a:endParaRPr>
          </a:p>
          <a:p>
            <a:pPr algn="ctr" eaLnBrk="1" hangingPunct="1">
              <a:lnSpc>
                <a:spcPct val="90000"/>
              </a:lnSpc>
              <a:buFontTx/>
              <a:buNone/>
            </a:pPr>
            <a:endParaRPr lang="en-US" sz="2800" i="1" dirty="0">
              <a:solidFill>
                <a:srgbClr val="000000"/>
              </a:solidFill>
              <a:effectLst/>
            </a:endParaRPr>
          </a:p>
          <a:p>
            <a:pPr algn="ctr" eaLnBrk="1" hangingPunct="1">
              <a:lnSpc>
                <a:spcPct val="130000"/>
              </a:lnSpc>
              <a:buFontTx/>
              <a:buNone/>
            </a:pPr>
            <a:endParaRPr lang="en-US" sz="2800" i="1" dirty="0">
              <a:solidFill>
                <a:srgbClr val="000000"/>
              </a:solidFill>
              <a:effectLst/>
            </a:endParaRPr>
          </a:p>
          <a:p>
            <a:pPr algn="ctr" eaLnBrk="1" hangingPunct="1">
              <a:lnSpc>
                <a:spcPct val="130000"/>
              </a:lnSpc>
              <a:buFontTx/>
              <a:buNone/>
            </a:pPr>
            <a:endParaRPr lang="en-US" sz="2800" i="1" dirty="0">
              <a:solidFill>
                <a:srgbClr val="000000"/>
              </a:solidFill>
              <a:effectLst/>
            </a:endParaRPr>
          </a:p>
          <a:p>
            <a:pPr algn="ctr" eaLnBrk="1" hangingPunct="1">
              <a:lnSpc>
                <a:spcPct val="130000"/>
              </a:lnSpc>
              <a:buFontTx/>
              <a:buNone/>
            </a:pPr>
            <a:endParaRPr lang="en-US" sz="2800" i="1" dirty="0">
              <a:solidFill>
                <a:srgbClr val="000000"/>
              </a:solidFill>
              <a:effectLst/>
            </a:endParaRPr>
          </a:p>
          <a:p>
            <a:pPr algn="ctr" eaLnBrk="1" hangingPunct="1">
              <a:lnSpc>
                <a:spcPct val="130000"/>
              </a:lnSpc>
              <a:buFontTx/>
              <a:buNone/>
            </a:pPr>
            <a:endParaRPr lang="en-US" sz="2800" i="1" dirty="0">
              <a:solidFill>
                <a:srgbClr val="000000"/>
              </a:solidFill>
              <a:effectLst/>
            </a:endParaRPr>
          </a:p>
          <a:p>
            <a:pPr algn="ctr" eaLnBrk="1" hangingPunct="1">
              <a:lnSpc>
                <a:spcPct val="130000"/>
              </a:lnSpc>
              <a:buFontTx/>
              <a:buNone/>
            </a:pPr>
            <a:endParaRPr lang="en-US" sz="2800" i="1" dirty="0">
              <a:solidFill>
                <a:srgbClr val="000000"/>
              </a:solidFill>
              <a:effectLst/>
            </a:endParaRPr>
          </a:p>
          <a:p>
            <a:pPr algn="ctr" eaLnBrk="1" hangingPunct="1">
              <a:lnSpc>
                <a:spcPct val="80000"/>
              </a:lnSpc>
              <a:buFontTx/>
              <a:buNone/>
            </a:pPr>
            <a:endParaRPr lang="en-US" sz="2800" i="1" dirty="0">
              <a:solidFill>
                <a:srgbClr val="000000"/>
              </a:solidFill>
              <a:effectLst/>
            </a:endParaRPr>
          </a:p>
          <a:p>
            <a:pPr algn="ctr" eaLnBrk="1" hangingPunct="1">
              <a:lnSpc>
                <a:spcPct val="130000"/>
              </a:lnSpc>
              <a:buFontTx/>
              <a:buNone/>
            </a:pPr>
            <a:r>
              <a:rPr lang="en-US" sz="2800" i="1" dirty="0" err="1">
                <a:solidFill>
                  <a:srgbClr val="000000"/>
                </a:solidFill>
                <a:effectLst/>
              </a:rPr>
              <a:t>Palais</a:t>
            </a:r>
            <a:r>
              <a:rPr lang="en-US" sz="2800" i="1" dirty="0">
                <a:solidFill>
                  <a:srgbClr val="000000"/>
                </a:solidFill>
                <a:effectLst/>
              </a:rPr>
              <a:t> des nations, Geneva</a:t>
            </a:r>
          </a:p>
        </p:txBody>
      </p:sp>
    </p:spTree>
    <p:extLst>
      <p:ext uri="{BB962C8B-B14F-4D97-AF65-F5344CB8AC3E}">
        <p14:creationId xmlns:p14="http://schemas.microsoft.com/office/powerpoint/2010/main" val="163873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BFB530F9-B935-49CD-82EE-5074797CFDD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Outside the League</a:t>
            </a:r>
          </a:p>
        </p:txBody>
      </p:sp>
      <p:pic>
        <p:nvPicPr>
          <p:cNvPr id="9219" name="Picture 1027" descr="SpectatorsGallery_LiteraryDigest_4Dec20">
            <a:extLst>
              <a:ext uri="{FF2B5EF4-FFF2-40B4-BE49-F238E27FC236}">
                <a16:creationId xmlns:a16="http://schemas.microsoft.com/office/drawing/2014/main" id="{65E6BD87-B3F6-415A-BDCB-436CB93C5F39}"/>
              </a:ext>
            </a:extLst>
          </p:cNvPr>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2971800" y="1981200"/>
            <a:ext cx="33416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029" descr="6">
            <a:extLst>
              <a:ext uri="{FF2B5EF4-FFF2-40B4-BE49-F238E27FC236}">
                <a16:creationId xmlns:a16="http://schemas.microsoft.com/office/drawing/2014/main" id="{BAD3D4D7-64FD-493D-8308-E66C563B01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75371"/>
      </p:ext>
    </p:extLst>
  </p:cSld>
  <p:clrMapOvr>
    <a:masterClrMapping/>
  </p:clrMapOvr>
</p:sld>
</file>

<file path=ppt/theme/theme1.xml><?xml version="1.0" encoding="utf-8"?>
<a:theme xmlns:a="http://schemas.openxmlformats.org/drawingml/2006/main" name="TES Presentation Master">
  <a:themeElements>
    <a:clrScheme name="">
      <a:dk1>
        <a:srgbClr val="919191"/>
      </a:dk1>
      <a:lt1>
        <a:srgbClr val="FFFFFF"/>
      </a:lt1>
      <a:dk2>
        <a:srgbClr val="618FFD"/>
      </a:dk2>
      <a:lt2>
        <a:srgbClr val="FAFD00"/>
      </a:lt2>
      <a:accent1>
        <a:srgbClr val="618FFD"/>
      </a:accent1>
      <a:accent2>
        <a:srgbClr val="CECECE"/>
      </a:accent2>
      <a:accent3>
        <a:srgbClr val="B7C6FE"/>
      </a:accent3>
      <a:accent4>
        <a:srgbClr val="DADADA"/>
      </a:accent4>
      <a:accent5>
        <a:srgbClr val="B7C6FE"/>
      </a:accent5>
      <a:accent6>
        <a:srgbClr val="BABABA"/>
      </a:accent6>
      <a:hlink>
        <a:srgbClr val="FC0128"/>
      </a:hlink>
      <a:folHlink>
        <a:srgbClr val="8CF4EA"/>
      </a:folHlink>
    </a:clrScheme>
    <a:fontScheme name="TES Presentatio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S Presentation Maste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 Presentation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S Presentation Maste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 Presentation Maste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 Presentation Maste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 Presentation Maste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S Presentation Maste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Documents\TES Presentation Master.pot</Template>
  <TotalTime>4763</TotalTime>
  <Words>2469</Words>
  <Application>Microsoft Office PowerPoint</Application>
  <PresentationFormat>On-screen Show (4:3)</PresentationFormat>
  <Paragraphs>323</Paragraphs>
  <Slides>77</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7" baseType="lpstr">
      <vt:lpstr>굴림</vt:lpstr>
      <vt:lpstr>MS PGothic</vt:lpstr>
      <vt:lpstr>MS PGothic</vt:lpstr>
      <vt:lpstr>宋体</vt:lpstr>
      <vt:lpstr>Albertus Extra Bold</vt:lpstr>
      <vt:lpstr>Arial</vt:lpstr>
      <vt:lpstr>Monotype Sorts</vt:lpstr>
      <vt:lpstr>Times New Roman</vt:lpstr>
      <vt:lpstr>TES Presentation Master</vt:lpstr>
      <vt:lpstr>Chart</vt:lpstr>
      <vt:lpstr>PowerPoint Presentation</vt:lpstr>
      <vt:lpstr>PowerPoint Presentation</vt:lpstr>
      <vt:lpstr>Overview</vt:lpstr>
      <vt:lpstr>Origins</vt:lpstr>
      <vt:lpstr>World War I</vt:lpstr>
      <vt:lpstr>PowerPoint Presentation</vt:lpstr>
      <vt:lpstr>The Seed Idea</vt:lpstr>
      <vt:lpstr>League of Nations</vt:lpstr>
      <vt:lpstr>Outside the League</vt:lpstr>
      <vt:lpstr>World War II</vt:lpstr>
      <vt:lpstr>UN Charter</vt:lpstr>
      <vt:lpstr>PowerPoint Presentation</vt:lpstr>
      <vt:lpstr>From League to UN</vt:lpstr>
      <vt:lpstr>Secretariat</vt:lpstr>
      <vt:lpstr>Charter of the United Nations</vt:lpstr>
      <vt:lpstr>Article 2, Para 4</vt:lpstr>
      <vt:lpstr>Article 24</vt:lpstr>
      <vt:lpstr>Article 25</vt:lpstr>
      <vt:lpstr>Article 42</vt:lpstr>
      <vt:lpstr>Article 50</vt:lpstr>
      <vt:lpstr>Structure &amp; Composition</vt:lpstr>
      <vt:lpstr>Article 23 (para. 1)</vt:lpstr>
      <vt:lpstr>PowerPoint Presentation</vt:lpstr>
      <vt:lpstr>The Assembly: all membres</vt:lpstr>
      <vt:lpstr>Universality of UN membership</vt:lpstr>
      <vt:lpstr>SC Non-permanent (“elected”) Members</vt:lpstr>
      <vt:lpstr>Western Europe and Others Group (WEOG)</vt:lpstr>
      <vt:lpstr>PowerPoint Presentation</vt:lpstr>
      <vt:lpstr>PowerPoint Presentation</vt:lpstr>
      <vt:lpstr>PowerPoint Presentation</vt:lpstr>
      <vt:lpstr>PowerPoint Presentation</vt:lpstr>
      <vt:lpstr>PowerPoint Presentation</vt:lpstr>
      <vt:lpstr>Selected Events</vt:lpstr>
      <vt:lpstr>“Police Action” in Korea 1950  Vindication of Collective Security</vt:lpstr>
      <vt:lpstr>US Leadership</vt:lpstr>
      <vt:lpstr>PowerPoint Presentation</vt:lpstr>
      <vt:lpstr>PowerPoint Presentation</vt:lpstr>
      <vt:lpstr>PowerPoint Presentation</vt:lpstr>
      <vt:lpstr>PowerPoint Presentation</vt:lpstr>
      <vt:lpstr>Peace Enforcement: Types</vt:lpstr>
      <vt:lpstr>Sanctions</vt:lpstr>
      <vt:lpstr>International Criminal Tribunals  &amp;  Court</vt:lpstr>
      <vt:lpstr>Peace Operations: 20th Century</vt:lpstr>
      <vt:lpstr>Uniformed Personnel in UN Peacekeeping </vt:lpstr>
      <vt:lpstr>Peace Operations today</vt:lpstr>
      <vt:lpstr>Difficult Situations 1993-95</vt:lpstr>
      <vt:lpstr>PowerPoint Presentation</vt:lpstr>
      <vt:lpstr>PowerPoint Presentation</vt:lpstr>
      <vt:lpstr>PowerPoint Presentation</vt:lpstr>
      <vt:lpstr>PowerPoint Presentation</vt:lpstr>
      <vt:lpstr>Canada and the UN SC</vt:lpstr>
      <vt:lpstr>San Francisco 1945</vt:lpstr>
      <vt:lpstr>“Golden Age” of Canadian Diplomacy</vt:lpstr>
      <vt:lpstr>Nobel Peace Prize 1957</vt:lpstr>
      <vt:lpstr>PowerPoint Presentation</vt:lpstr>
      <vt:lpstr>On the Council</vt:lpstr>
      <vt:lpstr>PowerPoint Presentation</vt:lpstr>
      <vt:lpstr>PowerPoint Presentation</vt:lpstr>
      <vt:lpstr>PowerPoint Presentation</vt:lpstr>
      <vt:lpstr>PowerPoint Presentation</vt:lpstr>
      <vt:lpstr>PowerPoint Presentation</vt:lpstr>
      <vt:lpstr>Canadian Uniformed Personnel in UN Peacekeeping 1950-   </vt:lpstr>
      <vt:lpstr>Canadian Uniformed Personnel 2005-</vt:lpstr>
      <vt:lpstr>PowerPoint Presentation</vt:lpstr>
      <vt:lpstr>Current Campaign</vt:lpstr>
      <vt:lpstr>Final Thoughts</vt:lpstr>
      <vt:lpstr>Tensions and Dynamics</vt:lpstr>
      <vt:lpstr>SC Reform</vt:lpstr>
      <vt:lpstr>Great Power (through a Canadian lens)?</vt:lpstr>
      <vt:lpstr>Overview</vt:lpstr>
      <vt:lpstr>PowerPoint Presentation</vt:lpstr>
      <vt:lpstr>PowerPoint Presentation</vt:lpstr>
      <vt:lpstr>PowerPoint Presentation</vt:lpstr>
      <vt:lpstr>PowerPoint Presentation</vt:lpstr>
      <vt:lpstr>PowerPoint Presentation</vt:lpstr>
      <vt:lpstr>PowerPoint Presentation</vt:lpstr>
      <vt:lpstr>Global Issues</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CFC</cp:lastModifiedBy>
  <cp:revision>551</cp:revision>
  <cp:lastPrinted>2015-09-07T01:07:00Z</cp:lastPrinted>
  <dcterms:created xsi:type="dcterms:W3CDTF">2002-03-22T13:59:17Z</dcterms:created>
  <dcterms:modified xsi:type="dcterms:W3CDTF">2019-02-08T23:49:14Z</dcterms:modified>
</cp:coreProperties>
</file>